
<file path=[Content_Types].xml><?xml version="1.0" encoding="utf-8"?>
<Types xmlns="http://schemas.openxmlformats.org/package/2006/content-types">
  <Default Extension="gif" ContentType="image/gif"/>
  <Default Extension="jpe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notesMasterIdLst>
    <p:notesMasterId r:id="rId31"/>
  </p:notesMasterIdLst>
  <p:sldIdLst>
    <p:sldId id="257" r:id="rId2"/>
    <p:sldId id="375" r:id="rId3"/>
    <p:sldId id="268" r:id="rId4"/>
    <p:sldId id="402" r:id="rId5"/>
    <p:sldId id="419" r:id="rId6"/>
    <p:sldId id="373" r:id="rId7"/>
    <p:sldId id="423" r:id="rId8"/>
    <p:sldId id="425" r:id="rId9"/>
    <p:sldId id="424" r:id="rId10"/>
    <p:sldId id="421" r:id="rId11"/>
    <p:sldId id="405" r:id="rId12"/>
    <p:sldId id="387" r:id="rId13"/>
    <p:sldId id="431" r:id="rId14"/>
    <p:sldId id="430" r:id="rId15"/>
    <p:sldId id="408" r:id="rId16"/>
    <p:sldId id="426" r:id="rId17"/>
    <p:sldId id="432" r:id="rId18"/>
    <p:sldId id="414" r:id="rId19"/>
    <p:sldId id="416" r:id="rId20"/>
    <p:sldId id="418" r:id="rId21"/>
    <p:sldId id="326" r:id="rId22"/>
    <p:sldId id="371" r:id="rId23"/>
    <p:sldId id="355" r:id="rId24"/>
    <p:sldId id="391" r:id="rId25"/>
    <p:sldId id="434" r:id="rId26"/>
    <p:sldId id="436" r:id="rId27"/>
    <p:sldId id="362" r:id="rId28"/>
    <p:sldId id="390" r:id="rId29"/>
    <p:sldId id="397" r:id="rId30"/>
  </p:sldIdLst>
  <p:sldSz cx="9144000" cy="5143500" type="screen16x9"/>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4035"/>
    <a:srgbClr val="FFFFFF"/>
    <a:srgbClr val="EC8CDC"/>
    <a:srgbClr val="FB11C9"/>
    <a:srgbClr val="FADEF8"/>
    <a:srgbClr val="EDF7E1"/>
    <a:srgbClr val="C0D4FE"/>
    <a:srgbClr val="F0A2E3"/>
    <a:srgbClr val="FEE8FB"/>
    <a:srgbClr val="AAE0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556" autoAdjust="0"/>
    <p:restoredTop sz="77920" autoAdjust="0"/>
  </p:normalViewPr>
  <p:slideViewPr>
    <p:cSldViewPr>
      <p:cViewPr varScale="1">
        <p:scale>
          <a:sx n="116" d="100"/>
          <a:sy n="116" d="100"/>
        </p:scale>
        <p:origin x="1128"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43D4BE6F-CD3D-4861-8509-4281357952CA}" type="datetimeFigureOut">
              <a:rPr lang="en-GB" smtClean="0"/>
              <a:t>23/06/2026</a:t>
            </a:fld>
            <a:endParaRPr lang="en-GB"/>
          </a:p>
        </p:txBody>
      </p:sp>
      <p:sp>
        <p:nvSpPr>
          <p:cNvPr id="4" name="Slide Image Placehold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6C4F1470-32E7-4390-9F06-B7C4515E36AE}" type="slidenum">
              <a:rPr lang="en-GB" smtClean="0"/>
              <a:t>‹#›</a:t>
            </a:fld>
            <a:endParaRPr lang="en-GB"/>
          </a:p>
        </p:txBody>
      </p:sp>
    </p:spTree>
    <p:extLst>
      <p:ext uri="{BB962C8B-B14F-4D97-AF65-F5344CB8AC3E}">
        <p14:creationId xmlns:p14="http://schemas.microsoft.com/office/powerpoint/2010/main" val="3143829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kidshealth.org/en/teens/talk-doctor.html"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gbr01.safelinks.protection.outlook.com/?url=https%3A%2F%2Fchatgpt.com%2Fs%2Fm_687a2d2a08ec8191b7ecba81e4de67a6&amp;data=05%7C02%7CMgossip%40nhs.net%7C90efc4a76f0745de864008ddc5ecac46%7C37c354b285b047f5b22207b48d774ee3%7C0%7C0%7C638884342540954768%7CUnknown%7CTWFpbGZsb3d8eyJFbXB0eU1hcGkiOnRydWUsIlYiOiIwLjAuMDAwMCIsIlAiOiJXaW4zMiIsIkFOIjoiTWFpbCIsIldUIjoyfQ%3D%3D%7C0%7C%7C%7C&amp;sdata=Ju1RU%2B9Plx%2F1XLzTDfh2iMfhYt2cmipNAwGDSHN2tpo%3D&amp;reserved=0"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vimeo.com/333078100"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dribbble.com/shots/2916265-Swimming-boy"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kidshealth.org/en/teens/hormones.html" TargetMode="External"/><Relationship Id="rId5" Type="http://schemas.openxmlformats.org/officeDocument/2006/relationships/hyperlink" Target="https://kidshealth.org/en/teens/puberty.html" TargetMode="External"/><Relationship Id="rId4" Type="http://schemas.openxmlformats.org/officeDocument/2006/relationships/hyperlink" Target="https://pubertyproblem.wordpress.com/ugh-i-had-a-wet-dream/" TargetMode="Externa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kidshealth.org/en/teens/puberty.html" TargetMode="External"/><Relationship Id="rId2" Type="http://schemas.openxmlformats.org/officeDocument/2006/relationships/slide" Target="../slides/slide9.xml"/><Relationship Id="rId1" Type="http://schemas.openxmlformats.org/officeDocument/2006/relationships/notesMaster" Target="../notesMasters/notesMaster1.xml"/><Relationship Id="rId5" Type="http://schemas.openxmlformats.org/officeDocument/2006/relationships/hyperlink" Target="https://pubertyproblem.wordpress.com/ugh-i-had-a-wet-dream/" TargetMode="External"/><Relationship Id="rId4" Type="http://schemas.openxmlformats.org/officeDocument/2006/relationships/hyperlink" Target="https://kidshealth.org/en/teens/hormones.html" TargetMode="Externa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google.com/search?cs=1&amp;sca_esv=7466096905fafdc9&amp;q=pituitary+gland&amp;sa=X&amp;ved=2ahUKEwjKlJjLrYKPAxUGQkEAHYvNOKwQxccNegQINhAB&amp;mstk=AUtExfCIA10zu4IexR6onYdrJI2DsJ-td2cxp5JQ32QsCDtsOzOWhOPcrtHFetXGRuqPRMV8AyxiVmpaVua3tr-3r9jz-gdAPBq3eFGZdkfCPG4jJAwd-vsjv3R9KlJbxaLTAnQ&amp;csui=3" TargetMode="External"/><Relationship Id="rId2" Type="http://schemas.openxmlformats.org/officeDocument/2006/relationships/slide" Target="../slides/slide10.xml"/><Relationship Id="rId1" Type="http://schemas.openxmlformats.org/officeDocument/2006/relationships/notesMaster" Target="../notesMasters/notesMaster1.xml"/><Relationship Id="rId5" Type="http://schemas.openxmlformats.org/officeDocument/2006/relationships/hyperlink" Target="https://www.google.com/search?cs=1&amp;sca_esv=7466096905fafdc9&amp;q=LH&amp;sa=X&amp;ved=2ahUKEwjKlJjLrYKPAxUGQkEAHYvNOKwQxccNegQINhAD&amp;mstk=AUtExfCIA10zu4IexR6onYdrJI2DsJ-td2cxp5JQ32QsCDtsOzOWhOPcrtHFetXGRuqPRMV8AyxiVmpaVua3tr-3r9jz-gdAPBq3eFGZdkfCPG4jJAwd-vsjv3R9KlJbxaLTAnQ&amp;csui=3" TargetMode="External"/><Relationship Id="rId4" Type="http://schemas.openxmlformats.org/officeDocument/2006/relationships/hyperlink" Target="https://www.google.com/search?cs=1&amp;sca_esv=7466096905fafdc9&amp;q=FSH&amp;sa=X&amp;ved=2ahUKEwjKlJjLrYKPAxUGQkEAHYvNOKwQxccNegQINhAC&amp;mstk=AUtExfCIA10zu4IexR6onYdrJI2DsJ-td2cxp5JQ32QsCDtsOzOWhOPcrtHFetXGRuqPRMV8AyxiVmpaVua3tr-3r9jz-gdAPBq3eFGZdkfCPG4jJAwd-vsjv3R9KlJbxaLTAnQ&amp;csui=3" TargetMode="Externa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vimeo.com/333078100"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lovemattersafrica.com/our-bodies/female-body/pads-and-tampon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youtube.com/watch?v=QekcR7JI4Po&amp;list=PLltgannkj2UG1oLFaDGQsaCfUboF17aH2&amp;index=5"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youtube.com/watch?v=QekcR7JI4Po&amp;list=PLltgannkj2UG1oLFaDGQsaCfUboF17aH2&amp;index=5"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kids.britannica.com/kids/assembly/view/88154" TargetMode="External"/><Relationship Id="rId2" Type="http://schemas.openxmlformats.org/officeDocument/2006/relationships/slide" Target="../slides/slide22.xml"/><Relationship Id="rId1" Type="http://schemas.openxmlformats.org/officeDocument/2006/relationships/notesMaster" Target="../notesMasters/notesMaster1.xml"/><Relationship Id="rId5" Type="http://schemas.openxmlformats.org/officeDocument/2006/relationships/hyperlink" Target="https://www.tommys.org/pregnancy-information/planning-a-pregnancy/how-to-get-pregnant/ovulation-and-fertility" TargetMode="External"/><Relationship Id="rId4" Type="http://schemas.openxmlformats.org/officeDocument/2006/relationships/hyperlink" Target="https://www.tommys.org/pregnancy-information/planning-a-pregnancy/fertility-and-causes-of-infertility/what-ivf-process-risks-success-rates-and-more"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kidshealth.org/en/kids/pads-tampons.html"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Introduce self and your role. </a:t>
            </a: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Discuss the plan for the day and discuss content from list (break time depends on the school)</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Give out pieces of blank paper to all the children. </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Explain that at the end there will be a question box. </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At anytime in the session, if the children have a question, they do not want to ask out loud they can write it down on the paper. </a:t>
            </a:r>
          </a:p>
          <a:p>
            <a:endParaRPr lang="en-GB" dirty="0"/>
          </a:p>
        </p:txBody>
      </p:sp>
      <p:sp>
        <p:nvSpPr>
          <p:cNvPr id="4" name="Slide Number Placeholder 3"/>
          <p:cNvSpPr>
            <a:spLocks noGrp="1"/>
          </p:cNvSpPr>
          <p:nvPr>
            <p:ph type="sldNum" sz="quarter" idx="5"/>
          </p:nvPr>
        </p:nvSpPr>
        <p:spPr/>
        <p:txBody>
          <a:bodyPr/>
          <a:lstStyle/>
          <a:p>
            <a:fld id="{6C4F1470-32E7-4390-9F06-B7C4515E36AE}" type="slidenum">
              <a:rPr lang="en-GB" smtClean="0"/>
              <a:t>1</a:t>
            </a:fld>
            <a:endParaRPr lang="en-GB"/>
          </a:p>
        </p:txBody>
      </p:sp>
    </p:spTree>
    <p:extLst>
      <p:ext uri="{BB962C8B-B14F-4D97-AF65-F5344CB8AC3E}">
        <p14:creationId xmlns:p14="http://schemas.microsoft.com/office/powerpoint/2010/main" val="18625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u="sng" kern="1200" dirty="0">
                <a:solidFill>
                  <a:schemeClr val="tx1"/>
                </a:solidFill>
                <a:effectLst/>
                <a:latin typeface="+mn-lt"/>
                <a:ea typeface="+mn-ea"/>
                <a:cs typeface="+mn-cs"/>
              </a:rPr>
              <a:t>Introduce Ground Rules.</a:t>
            </a:r>
          </a:p>
          <a:p>
            <a:endParaRPr lang="en-GB" sz="1200" b="1" u="sng" kern="1200" dirty="0">
              <a:solidFill>
                <a:schemeClr val="tx1"/>
              </a:solidFill>
              <a:effectLst/>
              <a:latin typeface="+mn-lt"/>
              <a:ea typeface="+mn-ea"/>
              <a:cs typeface="+mn-cs"/>
            </a:endParaRPr>
          </a:p>
          <a:p>
            <a:r>
              <a:rPr lang="en-GB" b="1" dirty="0">
                <a:latin typeface="Arial" panose="020B0604020202020204" pitchFamily="34" charset="0"/>
                <a:cs typeface="Arial" panose="020B0604020202020204" pitchFamily="34" charset="0"/>
              </a:rPr>
              <a:t>Be Respectful</a:t>
            </a:r>
          </a:p>
          <a:p>
            <a:r>
              <a:rPr lang="en-GB" dirty="0">
                <a:latin typeface="Arial" panose="020B0604020202020204" pitchFamily="34" charset="0"/>
                <a:cs typeface="Arial" panose="020B0604020202020204" pitchFamily="34" charset="0"/>
              </a:rPr>
              <a:t>Listen when others are speaking and respect everyone's questions and feelings.</a:t>
            </a:r>
            <a:endParaRPr lang="en-GB" b="1" u="sng" dirty="0"/>
          </a:p>
          <a:p>
            <a:r>
              <a:rPr lang="en-GB" b="0" dirty="0"/>
              <a:t>We are sensitive to other peoples' feelings </a:t>
            </a:r>
            <a:r>
              <a:rPr lang="en-GB" dirty="0"/>
              <a:t>and do not laugh or react rudely to people’s questions.</a:t>
            </a:r>
          </a:p>
          <a:p>
            <a:r>
              <a:rPr lang="en-GB" dirty="0"/>
              <a:t>Everyone should think carefully before contributing to discussions – is what you are about to say appropriate? </a:t>
            </a:r>
          </a:p>
          <a:p>
            <a:r>
              <a:rPr lang="en-GB" dirty="0"/>
              <a:t>If you are not sure you can always write your question down on your paper. </a:t>
            </a:r>
          </a:p>
          <a:p>
            <a:endParaRPr lang="en-GB" dirty="0"/>
          </a:p>
          <a:p>
            <a:r>
              <a:rPr lang="en-GB" b="1" dirty="0">
                <a:latin typeface="Arial" panose="020B0604020202020204" pitchFamily="34" charset="0"/>
                <a:cs typeface="Arial" panose="020B0604020202020204" pitchFamily="34" charset="0"/>
              </a:rPr>
              <a:t>It's Okay to Giggle</a:t>
            </a:r>
          </a:p>
          <a:p>
            <a:r>
              <a:rPr lang="en-GB" dirty="0">
                <a:latin typeface="Arial" panose="020B0604020202020204" pitchFamily="34" charset="0"/>
                <a:cs typeface="Arial" panose="020B0604020202020204" pitchFamily="34" charset="0"/>
              </a:rPr>
              <a:t>Some topics might seem funny, and that's normal! But try to be mature</a:t>
            </a:r>
          </a:p>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Private Space</a:t>
            </a:r>
          </a:p>
          <a:p>
            <a:r>
              <a:rPr lang="en-GB" dirty="0">
                <a:latin typeface="Arial" panose="020B0604020202020204" pitchFamily="34" charset="0"/>
                <a:cs typeface="Arial" panose="020B0604020202020204" pitchFamily="34" charset="0"/>
              </a:rPr>
              <a:t>What we discuss stays in our classroom. </a:t>
            </a:r>
            <a:r>
              <a:rPr lang="en-GB" i="1" dirty="0">
                <a:latin typeface="Arial" panose="020B0604020202020204" pitchFamily="34" charset="0"/>
                <a:cs typeface="Arial" panose="020B0604020202020204" pitchFamily="34" charset="0"/>
              </a:rPr>
              <a:t>Do not </a:t>
            </a:r>
            <a:r>
              <a:rPr lang="en-GB" dirty="0">
                <a:latin typeface="Arial" panose="020B0604020202020204" pitchFamily="34" charset="0"/>
                <a:cs typeface="Arial" panose="020B0604020202020204" pitchFamily="34" charset="0"/>
              </a:rPr>
              <a:t>discuss today with the lower year groups.</a:t>
            </a:r>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They can talk to their peers in their year group but do not share with younger year groups or younger siblings. </a:t>
            </a:r>
          </a:p>
          <a:p>
            <a:r>
              <a:rPr lang="en-GB" sz="1200" kern="1200" dirty="0">
                <a:solidFill>
                  <a:schemeClr val="tx1"/>
                </a:solidFill>
                <a:effectLst/>
                <a:latin typeface="+mn-lt"/>
                <a:ea typeface="+mn-ea"/>
                <a:cs typeface="+mn-cs"/>
              </a:rPr>
              <a:t>Fine to talk to parents and older siblings when they get home but not younger siblings. </a:t>
            </a:r>
          </a:p>
          <a:p>
            <a:r>
              <a:rPr lang="en-GB" dirty="0"/>
              <a:t>When people ask questions or share their feelings, these things stay in the classroom.</a:t>
            </a:r>
          </a:p>
          <a:p>
            <a:r>
              <a:rPr lang="en-GB" dirty="0"/>
              <a:t>UNLESS</a:t>
            </a:r>
          </a:p>
          <a:p>
            <a:r>
              <a:rPr lang="en-GB" dirty="0"/>
              <a:t>They share something that we are worried about, then we will talk about this with their teacher further. </a:t>
            </a:r>
          </a:p>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Ask Questions</a:t>
            </a:r>
          </a:p>
          <a:p>
            <a:r>
              <a:rPr lang="en-GB" dirty="0">
                <a:latin typeface="Arial" panose="020B0604020202020204" pitchFamily="34" charset="0"/>
                <a:cs typeface="Arial" panose="020B0604020202020204" pitchFamily="34" charset="0"/>
              </a:rPr>
              <a:t>There are no silly questions. If you're wondering about something, others probably are too!</a:t>
            </a:r>
            <a:endParaRPr lang="en-GB" b="1" u="sng" dirty="0"/>
          </a:p>
          <a:p>
            <a:r>
              <a:rPr lang="en-GB" b="0" u="none" dirty="0"/>
              <a:t>Encourage the children to ask questions. </a:t>
            </a:r>
          </a:p>
          <a:p>
            <a:r>
              <a:rPr lang="en-GB" b="0" u="none" dirty="0"/>
              <a:t>Explained that they need to put their hands up, if they do not feel comfortable putting their hands up write their questions down on a piece of paper they will be given. </a:t>
            </a:r>
          </a:p>
          <a:p>
            <a:r>
              <a:rPr lang="en-GB" b="0" u="none" dirty="0"/>
              <a:t>There will also be time to ask questions at the end. </a:t>
            </a:r>
          </a:p>
          <a:p>
            <a:r>
              <a:rPr lang="en-GB" b="0" dirty="0"/>
              <a:t>Most questions will be answered.  </a:t>
            </a:r>
          </a:p>
          <a:p>
            <a:r>
              <a:rPr lang="en-GB" b="0" dirty="0"/>
              <a:t>All pieces of paper must be folded and handed in even if they are blank. </a:t>
            </a:r>
          </a:p>
          <a:p>
            <a:r>
              <a:rPr lang="en-GB" dirty="0"/>
              <a:t>Most questions will be answered; however, we might feel that some questions are not appropriate, and they will not be answered.</a:t>
            </a:r>
          </a:p>
          <a:p>
            <a:endParaRPr lang="en-GB" dirty="0">
              <a:latin typeface="Arial" panose="020B0604020202020204" pitchFamily="34" charset="0"/>
              <a:cs typeface="Arial" panose="020B0604020202020204" pitchFamily="34" charset="0"/>
            </a:endParaRPr>
          </a:p>
          <a:p>
            <a:endParaRPr lang="en-GB" sz="1200" b="1" u="sng" kern="1200" dirty="0">
              <a:solidFill>
                <a:schemeClr val="tx1"/>
              </a:solidFill>
              <a:effectLst/>
              <a:latin typeface="+mn-lt"/>
              <a:ea typeface="+mn-ea"/>
              <a:cs typeface="+mn-cs"/>
            </a:endParaRPr>
          </a:p>
          <a:p>
            <a:pPr algn="l"/>
            <a:r>
              <a:rPr lang="en-GB" b="1" dirty="0">
                <a:latin typeface="Arial" panose="020B0604020202020204" pitchFamily="34" charset="0"/>
                <a:cs typeface="Arial" panose="020B0604020202020204" pitchFamily="34" charset="0"/>
              </a:rPr>
              <a:t>Use of the correct words.</a:t>
            </a:r>
          </a:p>
          <a:p>
            <a:pPr algn="l"/>
            <a:r>
              <a:rPr lang="en-GB" dirty="0">
                <a:latin typeface="Arial" panose="020B0604020202020204" pitchFamily="34" charset="0"/>
                <a:cs typeface="Arial" panose="020B0604020202020204" pitchFamily="34" charset="0"/>
              </a:rPr>
              <a:t>We will use the correct words for your body parts, this is your time to say the words you use at home for your private areas.</a:t>
            </a:r>
          </a:p>
          <a:p>
            <a:r>
              <a:rPr lang="en-GB" sz="1200" b="1" kern="1200" dirty="0">
                <a:solidFill>
                  <a:schemeClr val="tx1"/>
                </a:solidFill>
                <a:effectLst/>
                <a:latin typeface="+mn-lt"/>
                <a:ea typeface="+mn-ea"/>
                <a:cs typeface="+mn-cs"/>
              </a:rPr>
              <a:t>Using the correct words, Give the students time to speak out loud some of the words that are used in the family home.</a:t>
            </a:r>
          </a:p>
          <a:p>
            <a:r>
              <a:rPr lang="en-GB" sz="1200" b="1" kern="1200" dirty="0">
                <a:solidFill>
                  <a:schemeClr val="tx1"/>
                </a:solidFill>
                <a:effectLst/>
                <a:latin typeface="+mn-lt"/>
                <a:ea typeface="+mn-ea"/>
                <a:cs typeface="+mn-cs"/>
              </a:rPr>
              <a:t>Examples: Fu-fu, willy, ball… </a:t>
            </a:r>
            <a:r>
              <a:rPr lang="en-GB" sz="1200" b="1" kern="1200" dirty="0" err="1">
                <a:solidFill>
                  <a:schemeClr val="tx1"/>
                </a:solidFill>
                <a:effectLst/>
                <a:latin typeface="+mn-lt"/>
                <a:ea typeface="+mn-ea"/>
                <a:cs typeface="+mn-cs"/>
              </a:rPr>
              <a:t>ect</a:t>
            </a:r>
            <a:r>
              <a:rPr lang="en-GB" sz="1200" b="1" kern="1200" dirty="0">
                <a:solidFill>
                  <a:schemeClr val="tx1"/>
                </a:solidFill>
                <a:effectLst/>
                <a:latin typeface="+mn-lt"/>
                <a:ea typeface="+mn-ea"/>
                <a:cs typeface="+mn-cs"/>
              </a:rPr>
              <a:t>.</a:t>
            </a: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Give the correct words….</a:t>
            </a:r>
          </a:p>
          <a:p>
            <a:r>
              <a:rPr lang="en-GB" sz="1200" b="1" kern="1200" dirty="0">
                <a:solidFill>
                  <a:schemeClr val="tx1"/>
                </a:solidFill>
                <a:effectLst/>
                <a:latin typeface="+mn-lt"/>
                <a:ea typeface="+mn-ea"/>
                <a:cs typeface="+mn-cs"/>
              </a:rPr>
              <a:t>Reason due to if they want medical attention and you were using the family word and the person you was speaking to do not speak English then they might not understand what you are talking about, but they do know the correct language.</a:t>
            </a:r>
            <a:endParaRPr lang="en-GB" dirty="0"/>
          </a:p>
          <a:p>
            <a:endParaRPr lang="en-GB" sz="1200" b="1" u="sng" kern="1200" dirty="0">
              <a:solidFill>
                <a:schemeClr val="tx1"/>
              </a:solidFill>
              <a:effectLst/>
              <a:latin typeface="+mn-lt"/>
              <a:ea typeface="+mn-ea"/>
              <a:cs typeface="+mn-cs"/>
            </a:endParaRPr>
          </a:p>
          <a:p>
            <a:r>
              <a:rPr lang="en-GB" b="1" u="sng" dirty="0"/>
              <a:t>Anonymous:</a:t>
            </a:r>
          </a:p>
          <a:p>
            <a:r>
              <a:rPr lang="en-GB" b="0" u="none" dirty="0"/>
              <a:t>Ask the children if they know what this word means. </a:t>
            </a:r>
          </a:p>
          <a:p>
            <a:r>
              <a:rPr lang="en-GB" b="0" u="none" dirty="0"/>
              <a:t>Please ask the children to not share personal information from home. </a:t>
            </a:r>
          </a:p>
          <a:p>
            <a:r>
              <a:rPr lang="en-GB" b="0" u="none" dirty="0"/>
              <a:t>If they want to talk about something, they must use someone I know rather than my brother or my mum for example. </a:t>
            </a: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45465B2E-D398-454A-BA3B-D301F8B25BBF}" type="slidenum">
              <a:rPr lang="en-GB" smtClean="0"/>
              <a:t>2</a:t>
            </a:fld>
            <a:endParaRPr lang="en-GB"/>
          </a:p>
        </p:txBody>
      </p:sp>
    </p:spTree>
    <p:extLst>
      <p:ext uri="{BB962C8B-B14F-4D97-AF65-F5344CB8AC3E}">
        <p14:creationId xmlns:p14="http://schemas.microsoft.com/office/powerpoint/2010/main" val="2151587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 list and explain this the content of today’s PowerPoint. </a:t>
            </a:r>
          </a:p>
          <a:p>
            <a:r>
              <a:rPr lang="en-GB" dirty="0"/>
              <a:t>Explain that if anyone feels unwell during the session they must put their hand up straight away and ask for help. </a:t>
            </a:r>
          </a:p>
          <a:p>
            <a:endParaRPr lang="en-GB" dirty="0"/>
          </a:p>
        </p:txBody>
      </p:sp>
      <p:sp>
        <p:nvSpPr>
          <p:cNvPr id="4" name="Slide Number Placeholder 3"/>
          <p:cNvSpPr>
            <a:spLocks noGrp="1"/>
          </p:cNvSpPr>
          <p:nvPr>
            <p:ph type="sldNum" sz="quarter" idx="10"/>
          </p:nvPr>
        </p:nvSpPr>
        <p:spPr/>
        <p:txBody>
          <a:bodyPr/>
          <a:lstStyle/>
          <a:p>
            <a:fld id="{A279541C-6AEC-46DE-925F-9CE481E4D057}" type="slidenum">
              <a:rPr lang="en-GB" smtClean="0"/>
              <a:t>3</a:t>
            </a:fld>
            <a:endParaRPr lang="en-GB"/>
          </a:p>
        </p:txBody>
      </p:sp>
    </p:spTree>
    <p:extLst>
      <p:ext uri="{BB962C8B-B14F-4D97-AF65-F5344CB8AC3E}">
        <p14:creationId xmlns:p14="http://schemas.microsoft.com/office/powerpoint/2010/main" val="16857458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Hormones are released from the Pituitary Gland when a child is starting puberty, around the ages of 9 to 16 years old.</a:t>
            </a:r>
          </a:p>
          <a:p>
            <a:endParaRPr lang="en-GB" dirty="0"/>
          </a:p>
          <a:p>
            <a:pPr algn="l"/>
            <a:r>
              <a:rPr lang="en-GB" b="0" i="0" dirty="0">
                <a:solidFill>
                  <a:srgbClr val="282828"/>
                </a:solidFill>
                <a:effectLst/>
                <a:latin typeface="MuseoSans"/>
              </a:rPr>
              <a:t>Puberty is the name we give to a set of changes that happen in our bodies due to hormones that are released by brain and other glands in the body. </a:t>
            </a:r>
          </a:p>
          <a:p>
            <a:pPr algn="l"/>
            <a:r>
              <a:rPr lang="en-GB" b="0" i="0" dirty="0">
                <a:solidFill>
                  <a:srgbClr val="282828"/>
                </a:solidFill>
                <a:effectLst/>
                <a:latin typeface="MuseoSans"/>
              </a:rPr>
              <a:t>Puberty describes the time when we grow from children into adults. </a:t>
            </a:r>
          </a:p>
          <a:p>
            <a:pPr algn="l"/>
            <a:r>
              <a:rPr lang="en-GB" b="0" i="0" dirty="0">
                <a:solidFill>
                  <a:srgbClr val="282828"/>
                </a:solidFill>
                <a:effectLst/>
                <a:latin typeface="MuseoSans"/>
              </a:rPr>
              <a:t>There are around 50 different hormones that our bodies make all with different jobs, some of these control puberty. </a:t>
            </a:r>
          </a:p>
          <a:p>
            <a:pPr algn="l"/>
            <a:r>
              <a:rPr lang="en-GB" b="0" i="0" dirty="0">
                <a:solidFill>
                  <a:srgbClr val="282828"/>
                </a:solidFill>
                <a:effectLst/>
                <a:latin typeface="MuseoSans"/>
              </a:rPr>
              <a:t>The hormones that affect puberty cause changes to the shape and size of our bodies, which when finished have changed the body and made it able to reproduce (make a baby). </a:t>
            </a:r>
          </a:p>
          <a:p>
            <a:pPr algn="l"/>
            <a:r>
              <a:rPr lang="en-GB" b="0" i="0" dirty="0">
                <a:solidFill>
                  <a:srgbClr val="282828"/>
                </a:solidFill>
                <a:effectLst/>
                <a:latin typeface="MuseoSans"/>
              </a:rPr>
              <a:t>Our moods and behaviours change too during puberty. </a:t>
            </a:r>
          </a:p>
          <a:p>
            <a:pPr algn="l"/>
            <a:r>
              <a:rPr lang="en-GB" b="0" i="0" dirty="0">
                <a:solidFill>
                  <a:srgbClr val="282828"/>
                </a:solidFill>
                <a:effectLst/>
                <a:latin typeface="MuseoSans"/>
              </a:rPr>
              <a:t>The same hormones that cause changes in our bodies also help develop our brains. </a:t>
            </a:r>
          </a:p>
          <a:p>
            <a:pPr algn="l"/>
            <a:r>
              <a:rPr lang="en-GB" b="0" i="0" dirty="0">
                <a:solidFill>
                  <a:srgbClr val="282828"/>
                </a:solidFill>
                <a:effectLst/>
                <a:latin typeface="MuseoSans"/>
              </a:rPr>
              <a:t>Through puberty, our brains strengthen and develop the connections that allow for mature ways of thinking, feeling, and behaving (</a:t>
            </a:r>
            <a:r>
              <a:rPr lang="en-GB" b="0" i="0" dirty="0" err="1">
                <a:solidFill>
                  <a:srgbClr val="282828"/>
                </a:solidFill>
                <a:effectLst/>
                <a:latin typeface="MuseoSans"/>
              </a:rPr>
              <a:t>Kabotyanski</a:t>
            </a:r>
            <a:r>
              <a:rPr lang="en-GB" b="0" i="0" dirty="0">
                <a:solidFill>
                  <a:srgbClr val="282828"/>
                </a:solidFill>
                <a:effectLst/>
                <a:latin typeface="MuseoSans"/>
              </a:rPr>
              <a:t> &amp; Somerville, 2021). </a:t>
            </a:r>
            <a:endParaRPr lang="en-US" sz="1200" kern="1200" dirty="0">
              <a:solidFill>
                <a:schemeClr val="tx1"/>
              </a:solidFill>
              <a:effectLst/>
              <a:latin typeface="+mn-lt"/>
              <a:ea typeface="+mn-ea"/>
              <a:cs typeface="+mn-cs"/>
            </a:endParaRPr>
          </a:p>
          <a:p>
            <a:pPr lvl="0"/>
            <a:endParaRPr lang="en-US" sz="1200" b="1" u="sng" kern="1200" dirty="0">
              <a:solidFill>
                <a:schemeClr val="tx1"/>
              </a:solidFill>
              <a:effectLst/>
              <a:latin typeface="+mn-lt"/>
              <a:ea typeface="+mn-ea"/>
              <a:cs typeface="+mn-cs"/>
            </a:endParaRPr>
          </a:p>
          <a:p>
            <a:pPr algn="l" fontAlgn="base">
              <a:buFont typeface="Arial" panose="020B0604020202020204" pitchFamily="34" charset="0"/>
              <a:buNone/>
            </a:pPr>
            <a:r>
              <a:rPr lang="en-GB" b="0" i="0" dirty="0">
                <a:solidFill>
                  <a:srgbClr val="373A41"/>
                </a:solidFill>
                <a:effectLst/>
                <a:latin typeface="Montserrat" panose="00000500000000000000" pitchFamily="2" charset="0"/>
              </a:rPr>
              <a:t>Most girls start puberty between the ages of 8 and 13 (the average age is 12), and have a growth spurt between the ages of 10 and 14.</a:t>
            </a:r>
          </a:p>
          <a:p>
            <a:pPr algn="l" fontAlgn="base">
              <a:buFont typeface="Arial" panose="020B0604020202020204" pitchFamily="34" charset="0"/>
              <a:buNone/>
            </a:pPr>
            <a:r>
              <a:rPr lang="en-GB" b="0" i="0" dirty="0">
                <a:solidFill>
                  <a:srgbClr val="373A41"/>
                </a:solidFill>
                <a:effectLst/>
                <a:latin typeface="Montserrat" panose="00000500000000000000" pitchFamily="2" charset="0"/>
              </a:rPr>
              <a:t>Most boys start puberty between the ages of 10 and 13, and continue to grow until they're around 16 (Kids Health, 2019).</a:t>
            </a:r>
          </a:p>
          <a:p>
            <a:pPr algn="l" fontAlgn="base">
              <a:buFont typeface="Arial" panose="020B0604020202020204" pitchFamily="34" charset="0"/>
              <a:buNone/>
            </a:pPr>
            <a:r>
              <a:rPr lang="en-GB" b="0" i="0" dirty="0">
                <a:solidFill>
                  <a:srgbClr val="202124"/>
                </a:solidFill>
                <a:effectLst/>
                <a:latin typeface="Google Sans"/>
              </a:rPr>
              <a:t>Once it begins, it lasts about </a:t>
            </a:r>
            <a:r>
              <a:rPr lang="en-GB" b="0" i="0" dirty="0">
                <a:solidFill>
                  <a:srgbClr val="040C28"/>
                </a:solidFill>
                <a:effectLst/>
                <a:latin typeface="Google Sans"/>
              </a:rPr>
              <a:t>2 to 5 years</a:t>
            </a:r>
            <a:r>
              <a:rPr lang="en-GB" b="0" i="0" dirty="0">
                <a:solidFill>
                  <a:srgbClr val="202124"/>
                </a:solidFill>
                <a:effectLst/>
                <a:latin typeface="Google Sans"/>
              </a:rPr>
              <a:t>. </a:t>
            </a:r>
          </a:p>
          <a:p>
            <a:pPr algn="l" fontAlgn="base">
              <a:buFont typeface="Arial" panose="020B0604020202020204" pitchFamily="34" charset="0"/>
              <a:buNone/>
            </a:pPr>
            <a:r>
              <a:rPr lang="en-GB" b="0" i="0" dirty="0">
                <a:solidFill>
                  <a:srgbClr val="202124"/>
                </a:solidFill>
                <a:effectLst/>
                <a:latin typeface="Google Sans"/>
              </a:rPr>
              <a:t>But every child is different and there's a wide range of what's normal. </a:t>
            </a:r>
          </a:p>
          <a:p>
            <a:pPr algn="l" fontAlgn="base">
              <a:buFont typeface="Arial" panose="020B0604020202020204" pitchFamily="34" charset="0"/>
              <a:buNone/>
            </a:pPr>
            <a:r>
              <a:rPr lang="en-GB" b="0" i="0" dirty="0">
                <a:solidFill>
                  <a:srgbClr val="202124"/>
                </a:solidFill>
                <a:effectLst/>
                <a:latin typeface="Google Sans"/>
              </a:rPr>
              <a:t>A child may begin puberty a little earlier or later and finish sooner or later than their peers (St Lukes 2024)</a:t>
            </a:r>
            <a:endParaRPr lang="en-GB" b="0" i="0" dirty="0">
              <a:solidFill>
                <a:srgbClr val="373A41"/>
              </a:solidFill>
              <a:effectLst/>
              <a:latin typeface="Montserrat" panose="00000500000000000000" pitchFamily="2" charset="0"/>
            </a:endParaRPr>
          </a:p>
          <a:p>
            <a:pPr algn="l" fontAlgn="base">
              <a:buFont typeface="Arial" panose="020B0604020202020204" pitchFamily="34" charset="0"/>
              <a:buNone/>
            </a:pPr>
            <a:endParaRPr lang="en-GB" b="0" i="0" dirty="0">
              <a:solidFill>
                <a:srgbClr val="373A41"/>
              </a:solidFill>
              <a:effectLst/>
              <a:latin typeface="Montserrat" panose="00000500000000000000" pitchFamily="2" charset="0"/>
            </a:endParaRPr>
          </a:p>
          <a:p>
            <a:pPr algn="l" fontAlgn="base"/>
            <a:r>
              <a:rPr lang="en-GB" b="0" i="0" dirty="0">
                <a:solidFill>
                  <a:srgbClr val="373A41"/>
                </a:solidFill>
                <a:effectLst/>
                <a:latin typeface="Montserrat" panose="00000500000000000000" pitchFamily="2" charset="0"/>
              </a:rPr>
              <a:t>You can't do anything to make your body develop faster. </a:t>
            </a:r>
          </a:p>
          <a:p>
            <a:pPr algn="l" fontAlgn="base"/>
            <a:r>
              <a:rPr lang="en-GB" b="0" i="0" dirty="0">
                <a:solidFill>
                  <a:srgbClr val="373A41"/>
                </a:solidFill>
                <a:effectLst/>
                <a:latin typeface="Montserrat" panose="00000500000000000000" pitchFamily="2" charset="0"/>
              </a:rPr>
              <a:t>Of course, you should eat a nutritious diet, exercise, and get enough sleep. </a:t>
            </a:r>
          </a:p>
          <a:p>
            <a:pPr algn="l" fontAlgn="base"/>
            <a:r>
              <a:rPr lang="en-GB" b="0" i="0" dirty="0">
                <a:solidFill>
                  <a:srgbClr val="373A41"/>
                </a:solidFill>
                <a:effectLst/>
                <a:latin typeface="Montserrat" panose="00000500000000000000" pitchFamily="2" charset="0"/>
              </a:rPr>
              <a:t>But special diets, dietary supplements, or creams won't do anything to make normal puberty happen quicker.</a:t>
            </a:r>
          </a:p>
          <a:p>
            <a:pPr algn="l" fontAlgn="base"/>
            <a:r>
              <a:rPr lang="en-GB" b="0" i="0" dirty="0">
                <a:solidFill>
                  <a:srgbClr val="373A41"/>
                </a:solidFill>
                <a:effectLst/>
                <a:latin typeface="Montserrat" panose="00000500000000000000" pitchFamily="2" charset="0"/>
              </a:rPr>
              <a:t>If you're a girl who's 13 or older or a boy who's 15 or older and you haven't shown any signs of puberty (or if you're younger but are still worried), talk with your </a:t>
            </a:r>
            <a:r>
              <a:rPr lang="en-GB" b="1" i="0" dirty="0">
                <a:solidFill>
                  <a:srgbClr val="007A64"/>
                </a:solidFill>
                <a:effectLst/>
                <a:latin typeface="Montserrat" panose="00000500000000000000" pitchFamily="2" charset="0"/>
                <a:hlinkClick r:id="rId3"/>
              </a:rPr>
              <a:t>doctor</a:t>
            </a:r>
            <a:r>
              <a:rPr lang="en-GB" b="0" i="0" dirty="0">
                <a:solidFill>
                  <a:srgbClr val="373A41"/>
                </a:solidFill>
                <a:effectLst/>
                <a:latin typeface="Montserrat" panose="00000500000000000000" pitchFamily="2" charset="0"/>
              </a:rPr>
              <a:t> (</a:t>
            </a:r>
            <a:r>
              <a:rPr lang="en-GB" b="0" i="0" dirty="0" err="1">
                <a:solidFill>
                  <a:srgbClr val="373A41"/>
                </a:solidFill>
                <a:effectLst/>
                <a:latin typeface="Montserrat" panose="00000500000000000000" pitchFamily="2" charset="0"/>
              </a:rPr>
              <a:t>KidsHealth</a:t>
            </a:r>
            <a:r>
              <a:rPr lang="en-GB" b="0" i="0" dirty="0">
                <a:solidFill>
                  <a:srgbClr val="373A41"/>
                </a:solidFill>
                <a:effectLst/>
                <a:latin typeface="Montserrat" panose="00000500000000000000" pitchFamily="2" charset="0"/>
              </a:rPr>
              <a:t>, 2015). </a:t>
            </a:r>
          </a:p>
          <a:p>
            <a:pPr lvl="0"/>
            <a:endParaRPr lang="en-US" sz="1200" b="1" u="sng" kern="1200" dirty="0">
              <a:solidFill>
                <a:schemeClr val="tx1"/>
              </a:solidFill>
              <a:effectLst/>
              <a:latin typeface="+mn-lt"/>
              <a:ea typeface="+mn-ea"/>
              <a:cs typeface="+mn-cs"/>
            </a:endParaRPr>
          </a:p>
          <a:p>
            <a:pPr lvl="0"/>
            <a:r>
              <a:rPr lang="en-US" sz="1200" b="1" u="sng" kern="1200" dirty="0">
                <a:solidFill>
                  <a:schemeClr val="tx1"/>
                </a:solidFill>
                <a:effectLst/>
                <a:latin typeface="+mn-lt"/>
                <a:ea typeface="+mn-ea"/>
                <a:cs typeface="+mn-cs"/>
              </a:rPr>
              <a:t>Further:</a:t>
            </a:r>
          </a:p>
          <a:p>
            <a:pPr lvl="0"/>
            <a:r>
              <a:rPr lang="en-US" sz="1200" kern="1200" dirty="0">
                <a:solidFill>
                  <a:schemeClr val="tx1"/>
                </a:solidFill>
                <a:effectLst/>
                <a:latin typeface="+mn-lt"/>
                <a:ea typeface="+mn-ea"/>
                <a:cs typeface="+mn-cs"/>
              </a:rPr>
              <a:t>Talk about how puberty prepares the reproductive system and discuss why we reproduce. </a:t>
            </a:r>
          </a:p>
          <a:p>
            <a:pPr lvl="0"/>
            <a:r>
              <a:rPr lang="en-US" sz="1200" kern="1200" dirty="0">
                <a:solidFill>
                  <a:schemeClr val="tx1"/>
                </a:solidFill>
                <a:effectLst/>
                <a:latin typeface="+mn-lt"/>
                <a:ea typeface="+mn-ea"/>
                <a:cs typeface="+mn-cs"/>
              </a:rPr>
              <a:t>How can people feel about growing up? </a:t>
            </a:r>
          </a:p>
          <a:p>
            <a:pPr lvl="0"/>
            <a:r>
              <a:rPr lang="en-US" sz="1200" kern="1200" dirty="0">
                <a:solidFill>
                  <a:schemeClr val="tx1"/>
                </a:solidFill>
                <a:effectLst/>
                <a:latin typeface="+mn-lt"/>
                <a:ea typeface="+mn-ea"/>
                <a:cs typeface="+mn-cs"/>
              </a:rPr>
              <a:t>Who can we talk to about the changes we might experience? </a:t>
            </a:r>
            <a:endParaRPr lang="en-GB"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279541C-6AEC-46DE-925F-9CE481E4D057}" type="slidenum">
              <a:rPr lang="en-GB" smtClean="0"/>
              <a:t>4</a:t>
            </a:fld>
            <a:endParaRPr lang="en-GB"/>
          </a:p>
        </p:txBody>
      </p:sp>
    </p:spTree>
    <p:extLst>
      <p:ext uri="{BB962C8B-B14F-4D97-AF65-F5344CB8AC3E}">
        <p14:creationId xmlns:p14="http://schemas.microsoft.com/office/powerpoint/2010/main" val="36277611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270C1D-C0E1-D5D1-3FE4-B86D0CFE6F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E7167A-0238-71D1-E9A7-0DE4A14081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49FC98-0FD1-4D8A-A177-569CADF0E9AA}"/>
              </a:ext>
            </a:extLst>
          </p:cNvPr>
          <p:cNvSpPr>
            <a:spLocks noGrp="1"/>
          </p:cNvSpPr>
          <p:nvPr>
            <p:ph type="body" idx="1"/>
          </p:nvPr>
        </p:nvSpPr>
        <p:spPr/>
        <p:txBody>
          <a:bodyPr/>
          <a:lstStyle/>
          <a:p>
            <a:pPr lvl="0"/>
            <a:r>
              <a:rPr lang="en-GB" sz="1200" b="0" i="0" kern="1200" dirty="0">
                <a:solidFill>
                  <a:schemeClr val="tx1"/>
                </a:solidFill>
                <a:effectLst/>
                <a:latin typeface="+mn-lt"/>
                <a:ea typeface="+mn-ea"/>
                <a:cs typeface="+mn-cs"/>
                <a:hlinkClick r:id="rId3" tooltip="Original URL: https://chatgpt.com/s/m_687a2d2a08ec8191b7ecba81e4de67a6. Click or tap if you trust this link."/>
              </a:rPr>
              <a:t>https://chatgpt.com/s/m_687a2d2a08ec8191b7ecba81e4de67a6</a:t>
            </a:r>
            <a:r>
              <a:rPr lang="en-GB" sz="1200" b="0" i="0" kern="1200" dirty="0">
                <a:solidFill>
                  <a:schemeClr val="tx1"/>
                </a:solidFill>
                <a:effectLst/>
                <a:latin typeface="+mn-lt"/>
                <a:ea typeface="+mn-ea"/>
                <a:cs typeface="+mn-cs"/>
              </a:rPr>
              <a:t> </a:t>
            </a:r>
          </a:p>
          <a:p>
            <a:pPr lvl="0"/>
            <a:endParaRPr lang="en-GB" sz="1200" b="0" i="0" kern="1200" dirty="0">
              <a:solidFill>
                <a:schemeClr val="tx1"/>
              </a:solidFill>
              <a:effectLst/>
              <a:latin typeface="+mn-lt"/>
              <a:ea typeface="+mn-ea"/>
              <a:cs typeface="+mn-cs"/>
            </a:endParaRPr>
          </a:p>
          <a:p>
            <a:pPr lvl="0"/>
            <a:r>
              <a:rPr lang="en-GB" sz="1200" b="0" i="0" kern="1200" dirty="0">
                <a:solidFill>
                  <a:schemeClr val="tx1"/>
                </a:solidFill>
                <a:effectLst/>
                <a:latin typeface="+mn-lt"/>
                <a:ea typeface="+mn-ea"/>
                <a:cs typeface="+mn-cs"/>
              </a:rPr>
              <a:t>Ask the class to discuss with partner some of the changes they can remember and have a show of hands to answer. </a:t>
            </a:r>
          </a:p>
          <a:p>
            <a:pPr lvl="0"/>
            <a:endParaRPr lang="en-GB" sz="1200" b="0" i="0" kern="1200" dirty="0">
              <a:solidFill>
                <a:schemeClr val="tx1"/>
              </a:solidFill>
              <a:effectLst/>
              <a:latin typeface="+mn-lt"/>
              <a:ea typeface="+mn-ea"/>
              <a:cs typeface="+mn-cs"/>
            </a:endParaRPr>
          </a:p>
          <a:p>
            <a:r>
              <a:rPr lang="en-GB" dirty="0"/>
              <a:t>Puberty in boys usually starts with growth of the testicles and scrotum, followed by other changes like:</a:t>
            </a:r>
          </a:p>
          <a:p>
            <a:pPr marL="171450" indent="-171450">
              <a:buFont typeface="Arial" panose="020B0604020202020204" pitchFamily="34" charset="0"/>
              <a:buChar char="•"/>
            </a:pPr>
            <a:r>
              <a:rPr lang="en-GB" dirty="0"/>
              <a:t>Growth spurts in height and weight</a:t>
            </a:r>
          </a:p>
          <a:p>
            <a:pPr marL="171450" indent="-171450">
              <a:buFont typeface="Arial" panose="020B0604020202020204" pitchFamily="34" charset="0"/>
              <a:buChar char="•"/>
            </a:pPr>
            <a:r>
              <a:rPr lang="en-GB" dirty="0"/>
              <a:t>Voice changes and deepening</a:t>
            </a:r>
          </a:p>
          <a:p>
            <a:pPr marL="171450" indent="-171450">
              <a:buFont typeface="Arial" panose="020B0604020202020204" pitchFamily="34" charset="0"/>
              <a:buChar char="•"/>
            </a:pPr>
            <a:r>
              <a:rPr lang="en-GB" dirty="0"/>
              <a:t>Development of body hair</a:t>
            </a:r>
          </a:p>
          <a:p>
            <a:pPr marL="171450" indent="-171450">
              <a:buFont typeface="Arial" panose="020B0604020202020204" pitchFamily="34" charset="0"/>
              <a:buChar char="•"/>
            </a:pPr>
            <a:r>
              <a:rPr lang="en-GB" dirty="0"/>
              <a:t>Increased muscle mass</a:t>
            </a:r>
          </a:p>
          <a:p>
            <a:r>
              <a:rPr lang="en-GB" dirty="0"/>
              <a:t>It's worth noting that there's quite a bit of normal variation - some boys may start as early as 9 or as late as 14 and still be within the typical range. Factors like genetics, nutrition, and overall health can influence timing. If there are concerns about early (before age 9) or delayed (after age 14) onset of puberty, it's worth consulting with a doctor.</a:t>
            </a:r>
          </a:p>
          <a:p>
            <a:pPr lvl="0"/>
            <a:endParaRPr lang="en-GB" sz="1200" b="0" i="0" kern="1200" dirty="0">
              <a:solidFill>
                <a:schemeClr val="tx1"/>
              </a:solidFill>
              <a:effectLst/>
              <a:latin typeface="+mn-lt"/>
              <a:ea typeface="+mn-ea"/>
              <a:cs typeface="+mn-cs"/>
            </a:endParaRPr>
          </a:p>
          <a:p>
            <a:pPr lvl="0"/>
            <a:r>
              <a:rPr lang="en-GB" sz="1200" b="0" i="0" kern="1200" dirty="0">
                <a:solidFill>
                  <a:schemeClr val="tx1"/>
                </a:solidFill>
                <a:effectLst/>
                <a:latin typeface="+mn-lt"/>
                <a:ea typeface="+mn-ea"/>
                <a:cs typeface="+mn-cs"/>
              </a:rPr>
              <a:t>Male puberty starts when hormones from the pituitary gland signal the testes to produce testosterone and sperm. Testosterone is the main male sex hormone, and it drives the development, such as a deeper voice, facial hair, increased muscle and bone growth, and the penis and testicles develop. </a:t>
            </a:r>
            <a:endParaRPr lang="en-GB" dirty="0"/>
          </a:p>
        </p:txBody>
      </p:sp>
      <p:sp>
        <p:nvSpPr>
          <p:cNvPr id="4" name="Slide Number Placeholder 3">
            <a:extLst>
              <a:ext uri="{FF2B5EF4-FFF2-40B4-BE49-F238E27FC236}">
                <a16:creationId xmlns:a16="http://schemas.microsoft.com/office/drawing/2014/main" id="{A1C70AD8-F5DB-8259-5E7A-DB7EE1CBEE18}"/>
              </a:ext>
            </a:extLst>
          </p:cNvPr>
          <p:cNvSpPr>
            <a:spLocks noGrp="1"/>
          </p:cNvSpPr>
          <p:nvPr>
            <p:ph type="sldNum" sz="quarter" idx="10"/>
          </p:nvPr>
        </p:nvSpPr>
        <p:spPr/>
        <p:txBody>
          <a:bodyPr/>
          <a:lstStyle/>
          <a:p>
            <a:fld id="{A279541C-6AEC-46DE-925F-9CE481E4D057}" type="slidenum">
              <a:rPr lang="en-GB" smtClean="0"/>
              <a:t>5</a:t>
            </a:fld>
            <a:endParaRPr lang="en-GB"/>
          </a:p>
        </p:txBody>
      </p:sp>
    </p:spTree>
    <p:extLst>
      <p:ext uri="{BB962C8B-B14F-4D97-AF65-F5344CB8AC3E}">
        <p14:creationId xmlns:p14="http://schemas.microsoft.com/office/powerpoint/2010/main" val="41379067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u="sng" dirty="0">
                <a:solidFill>
                  <a:schemeClr val="tx1"/>
                </a:solidFill>
                <a:hlinkClick r:id="rId3">
                  <a:extLst>
                    <a:ext uri="{A12FA001-AC4F-418D-AE19-62706E023703}">
                      <ahyp:hlinkClr xmlns:ahyp="http://schemas.microsoft.com/office/drawing/2018/hyperlinkcolor" val="tx"/>
                    </a:ext>
                  </a:extLst>
                </a:hlinkClick>
              </a:rPr>
              <a:t>Busy bodies: What happens to boys (2020) HSE , Sexual health and crisis pregnancy programme [Accessed 25/07/2023] Available online:</a:t>
            </a:r>
            <a:r>
              <a:rPr lang="en-GB" b="0" u="sng" dirty="0">
                <a:solidFill>
                  <a:schemeClr val="tx1"/>
                </a:solidFill>
              </a:rPr>
              <a:t> </a:t>
            </a:r>
            <a:r>
              <a:rPr lang="en-GB" dirty="0">
                <a:hlinkClick r:id="rId3"/>
              </a:rPr>
              <a:t>3. What happens to boys? on Vimeo</a:t>
            </a:r>
            <a:endParaRPr lang="en-GB" dirty="0"/>
          </a:p>
        </p:txBody>
      </p:sp>
      <p:sp>
        <p:nvSpPr>
          <p:cNvPr id="4" name="Slide Number Placeholder 3"/>
          <p:cNvSpPr>
            <a:spLocks noGrp="1"/>
          </p:cNvSpPr>
          <p:nvPr>
            <p:ph type="sldNum" sz="quarter" idx="5"/>
          </p:nvPr>
        </p:nvSpPr>
        <p:spPr/>
        <p:txBody>
          <a:bodyPr/>
          <a:lstStyle/>
          <a:p>
            <a:fld id="{6C4F1470-32E7-4390-9F06-B7C4515E36AE}" type="slidenum">
              <a:rPr lang="en-GB" smtClean="0"/>
              <a:t>6</a:t>
            </a:fld>
            <a:endParaRPr lang="en-GB"/>
          </a:p>
        </p:txBody>
      </p:sp>
    </p:spTree>
    <p:extLst>
      <p:ext uri="{BB962C8B-B14F-4D97-AF65-F5344CB8AC3E}">
        <p14:creationId xmlns:p14="http://schemas.microsoft.com/office/powerpoint/2010/main" val="4247791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3C536-515A-00B9-7853-3498DC53D4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130DFA-48B5-1303-425C-9A0F6FAF86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4E6319-5338-8B07-8B2C-514F2D05111B}"/>
              </a:ext>
            </a:extLst>
          </p:cNvPr>
          <p:cNvSpPr>
            <a:spLocks noGrp="1"/>
          </p:cNvSpPr>
          <p:nvPr>
            <p:ph type="body" idx="1"/>
          </p:nvPr>
        </p:nvSpPr>
        <p:spPr/>
        <p:txBody>
          <a:bodyPr/>
          <a:lstStyle/>
          <a:p>
            <a:r>
              <a:rPr lang="en-GB" b="1" dirty="0"/>
              <a:t>Talk through the image</a:t>
            </a:r>
          </a:p>
          <a:p>
            <a:endParaRPr lang="en-GB" baseline="0" dirty="0"/>
          </a:p>
          <a:p>
            <a:r>
              <a:rPr lang="en-GB" sz="1200" b="1" u="sng" kern="1200" dirty="0">
                <a:solidFill>
                  <a:schemeClr val="tx1"/>
                </a:solidFill>
                <a:effectLst/>
                <a:latin typeface="+mn-lt"/>
                <a:ea typeface="+mn-ea"/>
                <a:cs typeface="+mn-cs"/>
              </a:rPr>
              <a:t>Erections-</a:t>
            </a:r>
            <a:endParaRPr lang="en-GB" sz="1200" u="sng"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When a male is sexually excited, or sometimes for no reason at all his penis becomes harder and stands away from the body. </a:t>
            </a:r>
          </a:p>
          <a:p>
            <a:r>
              <a:rPr lang="en-GB" sz="1200" kern="1200" dirty="0">
                <a:solidFill>
                  <a:schemeClr val="tx1"/>
                </a:solidFill>
                <a:effectLst/>
                <a:latin typeface="+mn-lt"/>
                <a:ea typeface="+mn-ea"/>
                <a:cs typeface="+mn-cs"/>
              </a:rPr>
              <a:t>The penis goes hard because it fills with blood. This is an erection.</a:t>
            </a:r>
          </a:p>
          <a:p>
            <a:r>
              <a:rPr lang="en-GB" sz="1200" kern="1200" dirty="0">
                <a:solidFill>
                  <a:schemeClr val="tx1"/>
                </a:solidFill>
                <a:effectLst/>
                <a:latin typeface="+mn-lt"/>
                <a:ea typeface="+mn-ea"/>
                <a:cs typeface="+mn-cs"/>
              </a:rPr>
              <a:t>You can get an erection if your penis is touched or rubbed; if you have exciting or happy thoughts, if you see someone who you are attracted too- there are lots of causes. </a:t>
            </a:r>
          </a:p>
          <a:p>
            <a:r>
              <a:rPr lang="en-GB" sz="1200" kern="1200" dirty="0">
                <a:solidFill>
                  <a:schemeClr val="tx1"/>
                </a:solidFill>
                <a:effectLst/>
                <a:latin typeface="+mn-lt"/>
                <a:ea typeface="+mn-ea"/>
                <a:cs typeface="+mn-cs"/>
              </a:rPr>
              <a:t>You can get an erection for no reason at all, even sometimes when you don’t want to have one, which might take you by surprise. </a:t>
            </a:r>
          </a:p>
          <a:p>
            <a:r>
              <a:rPr lang="en-GB" sz="1200" kern="1200" dirty="0">
                <a:solidFill>
                  <a:schemeClr val="tx1"/>
                </a:solidFill>
                <a:effectLst/>
                <a:latin typeface="+mn-lt"/>
                <a:ea typeface="+mn-ea"/>
                <a:cs typeface="+mn-cs"/>
              </a:rPr>
              <a:t>Don’t worry if you think everyone will know when you’ve got an erection they are not as noticeable as you think and will soon go away.</a:t>
            </a:r>
          </a:p>
          <a:p>
            <a:r>
              <a:rPr lang="en-GB" sz="1200" kern="1200" dirty="0">
                <a:solidFill>
                  <a:schemeClr val="tx1"/>
                </a:solidFill>
                <a:effectLst/>
                <a:latin typeface="+mn-lt"/>
                <a:ea typeface="+mn-ea"/>
                <a:cs typeface="+mn-cs"/>
              </a:rPr>
              <a:t>Don’t worry it’s the same for all boys. </a:t>
            </a:r>
          </a:p>
          <a:p>
            <a:r>
              <a:rPr lang="en-GB" sz="1200" kern="1200" dirty="0">
                <a:solidFill>
                  <a:schemeClr val="tx1"/>
                </a:solidFill>
                <a:effectLst/>
                <a:latin typeface="+mn-lt"/>
                <a:ea typeface="+mn-ea"/>
                <a:cs typeface="+mn-cs"/>
              </a:rPr>
              <a:t>It can be helpful to talk to someone you know that is older than you, your Dad, older brother or a male grown up you can trust if you have any questions or anxieties. </a:t>
            </a:r>
          </a:p>
          <a:p>
            <a:r>
              <a:rPr lang="en-GB" sz="1200" kern="1200" dirty="0">
                <a:solidFill>
                  <a:schemeClr val="tx1"/>
                </a:solidFill>
                <a:effectLst/>
                <a:latin typeface="+mn-lt"/>
                <a:ea typeface="+mn-ea"/>
                <a:cs typeface="+mn-cs"/>
              </a:rPr>
              <a:t>You can also talk to your Mum or a female adult too. </a:t>
            </a:r>
          </a:p>
          <a:p>
            <a:r>
              <a:rPr lang="en-GB" sz="1200" kern="1200" dirty="0">
                <a:solidFill>
                  <a:schemeClr val="tx1"/>
                </a:solidFill>
                <a:effectLst/>
                <a:latin typeface="+mn-lt"/>
                <a:ea typeface="+mn-ea"/>
                <a:cs typeface="+mn-cs"/>
              </a:rPr>
              <a:t>Erections will go away either on their own after some time passes or if the male ejaculates. </a:t>
            </a:r>
          </a:p>
          <a:p>
            <a:endParaRPr lang="en-GB" sz="1200"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Ejaculation:</a:t>
            </a:r>
          </a:p>
          <a:p>
            <a:r>
              <a:rPr lang="en-GB" sz="1200" kern="1200" dirty="0">
                <a:solidFill>
                  <a:schemeClr val="tx1"/>
                </a:solidFill>
                <a:effectLst/>
                <a:latin typeface="+mn-lt"/>
                <a:ea typeface="+mn-ea"/>
                <a:cs typeface="+mn-cs"/>
              </a:rPr>
              <a:t>Males of all ages can get erections, from babies to old men. </a:t>
            </a:r>
          </a:p>
          <a:p>
            <a:r>
              <a:rPr lang="en-GB" sz="1200" kern="1200" dirty="0">
                <a:solidFill>
                  <a:schemeClr val="tx1"/>
                </a:solidFill>
                <a:effectLst/>
                <a:latin typeface="+mn-lt"/>
                <a:ea typeface="+mn-ea"/>
                <a:cs typeface="+mn-cs"/>
              </a:rPr>
              <a:t>The difference is that only after puberty do males produce sperm and semen, which sometimes comes out of the penis when it is erect. </a:t>
            </a:r>
          </a:p>
          <a:p>
            <a:r>
              <a:rPr lang="en-GB" sz="1200" kern="1200" dirty="0">
                <a:solidFill>
                  <a:schemeClr val="tx1"/>
                </a:solidFill>
                <a:effectLst/>
                <a:latin typeface="+mn-lt"/>
                <a:ea typeface="+mn-ea"/>
                <a:cs typeface="+mn-cs"/>
              </a:rPr>
              <a:t>Boys are unlike girls who are born with their female sex cells (eggs). </a:t>
            </a:r>
          </a:p>
          <a:p>
            <a:r>
              <a:rPr lang="en-GB" sz="1200" kern="1200" dirty="0">
                <a:solidFill>
                  <a:schemeClr val="tx1"/>
                </a:solidFill>
                <a:effectLst/>
                <a:latin typeface="+mn-lt"/>
                <a:ea typeface="+mn-ea"/>
                <a:cs typeface="+mn-cs"/>
              </a:rPr>
              <a:t>Boys make their make sex cells which are the sperm when they go through puberty.</a:t>
            </a:r>
          </a:p>
          <a:p>
            <a:r>
              <a:rPr lang="en-GB" sz="1200" kern="1200" dirty="0">
                <a:solidFill>
                  <a:schemeClr val="tx1"/>
                </a:solidFill>
                <a:effectLst/>
                <a:latin typeface="+mn-lt"/>
                <a:ea typeface="+mn-ea"/>
                <a:cs typeface="+mn-cs"/>
              </a:rPr>
              <a:t>Sperm is microscopic and looks like tadpoles. </a:t>
            </a:r>
          </a:p>
          <a:p>
            <a:r>
              <a:rPr lang="en-GB" sz="1200" kern="1200" dirty="0">
                <a:solidFill>
                  <a:schemeClr val="tx1"/>
                </a:solidFill>
                <a:effectLst/>
                <a:latin typeface="+mn-lt"/>
                <a:ea typeface="+mn-ea"/>
                <a:cs typeface="+mn-cs"/>
              </a:rPr>
              <a:t>When a male ejaculates, the sperm which is in the liquid semen leaves the penis through the urethra (where you wee from). </a:t>
            </a:r>
          </a:p>
          <a:p>
            <a:r>
              <a:rPr lang="en-GB" sz="1200" kern="1200" dirty="0">
                <a:solidFill>
                  <a:schemeClr val="tx1"/>
                </a:solidFill>
                <a:effectLst/>
                <a:latin typeface="+mn-lt"/>
                <a:ea typeface="+mn-ea"/>
                <a:cs typeface="+mn-cs"/>
              </a:rPr>
              <a:t>The body must keep the sperm at the right temperature, so you may find that your testicles can either be tight to your body when it is cold or hang lower down when it is hot.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It is common for your testicles to not always look even (Kids Health, 2022). </a:t>
            </a:r>
            <a:endParaRPr lang="en-GB" sz="1200" b="1" u="none"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dirty="0"/>
          </a:p>
        </p:txBody>
      </p:sp>
      <p:sp>
        <p:nvSpPr>
          <p:cNvPr id="4" name="Slide Number Placeholder 3">
            <a:extLst>
              <a:ext uri="{FF2B5EF4-FFF2-40B4-BE49-F238E27FC236}">
                <a16:creationId xmlns:a16="http://schemas.microsoft.com/office/drawing/2014/main" id="{4ACE2A7B-9068-766E-2B93-C99899FD4A4B}"/>
              </a:ext>
            </a:extLst>
          </p:cNvPr>
          <p:cNvSpPr>
            <a:spLocks noGrp="1"/>
          </p:cNvSpPr>
          <p:nvPr>
            <p:ph type="sldNum" sz="quarter" idx="10"/>
          </p:nvPr>
        </p:nvSpPr>
        <p:spPr/>
        <p:txBody>
          <a:bodyPr/>
          <a:lstStyle/>
          <a:p>
            <a:fld id="{A279541C-6AEC-46DE-925F-9CE481E4D057}" type="slidenum">
              <a:rPr lang="en-GB" smtClean="0"/>
              <a:t>7</a:t>
            </a:fld>
            <a:endParaRPr lang="en-GB"/>
          </a:p>
        </p:txBody>
      </p:sp>
    </p:spTree>
    <p:extLst>
      <p:ext uri="{BB962C8B-B14F-4D97-AF65-F5344CB8AC3E}">
        <p14:creationId xmlns:p14="http://schemas.microsoft.com/office/powerpoint/2010/main" val="1194470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7F975-CB57-3354-43DB-F0B5C10692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95322C-444B-DF4C-4322-26F7F36CDA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5FE517-90D9-955B-F0E0-3BDDDA3EE3DF}"/>
              </a:ext>
            </a:extLst>
          </p:cNvPr>
          <p:cNvSpPr>
            <a:spLocks noGrp="1"/>
          </p:cNvSpPr>
          <p:nvPr>
            <p:ph type="body" idx="1"/>
          </p:nvPr>
        </p:nvSpPr>
        <p:spPr/>
        <p:txBody>
          <a:bodyPr/>
          <a:lstStyle/>
          <a:p>
            <a:r>
              <a:rPr lang="en-GB" b="1" dirty="0"/>
              <a:t>Talk through the image</a:t>
            </a:r>
          </a:p>
          <a:p>
            <a:r>
              <a:rPr lang="en-GB" dirty="0">
                <a:hlinkClick r:id="rId3"/>
              </a:rPr>
              <a:t>Swimming boy by Maria Keller on </a:t>
            </a:r>
            <a:r>
              <a:rPr lang="en-GB" dirty="0" err="1">
                <a:hlinkClick r:id="rId3"/>
              </a:rPr>
              <a:t>Dribbble</a:t>
            </a:r>
            <a:endParaRPr lang="en-GB" baseline="0" dirty="0"/>
          </a:p>
          <a:p>
            <a:r>
              <a:rPr lang="en-GB" sz="1200" kern="1200" dirty="0">
                <a:solidFill>
                  <a:schemeClr val="tx1"/>
                </a:solidFill>
                <a:effectLst/>
                <a:latin typeface="+mn-lt"/>
                <a:ea typeface="+mn-ea"/>
                <a:cs typeface="+mn-cs"/>
              </a:rPr>
              <a:t>. Image: </a:t>
            </a:r>
            <a:r>
              <a:rPr lang="en-GB" dirty="0">
                <a:hlinkClick r:id="rId4"/>
              </a:rPr>
              <a:t>UGH I HAD A WET DREAM | Puberty problem (wordpress.com)</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u="none"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Wet dreams-</a:t>
            </a:r>
            <a:endParaRPr lang="en-GB" sz="1200" u="sng"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Sometimes you can ejaculate when you are asleep. This is called a wet dream. </a:t>
            </a:r>
          </a:p>
          <a:p>
            <a:r>
              <a:rPr lang="en-GB" b="0" i="0" u="none" dirty="0">
                <a:solidFill>
                  <a:schemeClr val="tx1"/>
                </a:solidFill>
                <a:effectLst/>
                <a:latin typeface="Montserrat" panose="00000500000000000000" pitchFamily="2" charset="0"/>
              </a:rPr>
              <a:t>Wet dreams begin during </a:t>
            </a:r>
            <a:r>
              <a:rPr lang="en-GB" b="0" i="0" u="none" dirty="0">
                <a:solidFill>
                  <a:schemeClr val="tx1"/>
                </a:solidFill>
                <a:effectLst/>
                <a:latin typeface="Montserrat" panose="00000500000000000000" pitchFamily="2" charset="0"/>
                <a:hlinkClick r:id="rId5">
                  <a:extLst>
                    <a:ext uri="{A12FA001-AC4F-418D-AE19-62706E023703}">
                      <ahyp:hlinkClr xmlns:ahyp="http://schemas.microsoft.com/office/drawing/2018/hyperlinkcolor" val="tx"/>
                    </a:ext>
                  </a:extLst>
                </a:hlinkClick>
              </a:rPr>
              <a:t>puberty</a:t>
            </a:r>
            <a:r>
              <a:rPr lang="en-GB" b="0" i="0" u="none" dirty="0">
                <a:solidFill>
                  <a:schemeClr val="tx1"/>
                </a:solidFill>
                <a:effectLst/>
                <a:latin typeface="Montserrat" panose="00000500000000000000" pitchFamily="2" charset="0"/>
              </a:rPr>
              <a:t> when the body starts making more testosterone, a male </a:t>
            </a:r>
            <a:r>
              <a:rPr lang="en-GB" b="0" i="0" u="none" dirty="0">
                <a:solidFill>
                  <a:schemeClr val="tx1"/>
                </a:solidFill>
                <a:effectLst/>
                <a:latin typeface="Montserrat" panose="00000500000000000000" pitchFamily="2" charset="0"/>
                <a:hlinkClick r:id="rId6">
                  <a:extLst>
                    <a:ext uri="{A12FA001-AC4F-418D-AE19-62706E023703}">
                      <ahyp:hlinkClr xmlns:ahyp="http://schemas.microsoft.com/office/drawing/2018/hyperlinkcolor" val="tx"/>
                    </a:ext>
                  </a:extLst>
                </a:hlinkClick>
              </a:rPr>
              <a:t>hormone</a:t>
            </a:r>
            <a:r>
              <a:rPr lang="en-GB" b="0" i="0" u="none" dirty="0">
                <a:solidFill>
                  <a:schemeClr val="tx1"/>
                </a:solidFill>
                <a:effectLst/>
                <a:latin typeface="Montserrat" panose="00000500000000000000" pitchFamily="2" charset="0"/>
              </a:rPr>
              <a:t>.</a:t>
            </a:r>
            <a:endParaRPr lang="en-GB" sz="1200" b="0" u="none"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It happens without you knowing about it- you may notice that your PJ’s, boxer shorts or sheets feel a bit wet or sticky when you wake up.</a:t>
            </a:r>
          </a:p>
          <a:p>
            <a:r>
              <a:rPr lang="en-GB" sz="1200" kern="1200" dirty="0">
                <a:solidFill>
                  <a:schemeClr val="tx1"/>
                </a:solidFill>
                <a:effectLst/>
                <a:latin typeface="+mn-lt"/>
                <a:ea typeface="+mn-ea"/>
                <a:cs typeface="+mn-cs"/>
              </a:rPr>
              <a:t>This substance/liquid this is called semen and contains sperm cells which are the male sex cells. </a:t>
            </a:r>
          </a:p>
          <a:p>
            <a:r>
              <a:rPr lang="en-GB" sz="1200" kern="1200" dirty="0">
                <a:solidFill>
                  <a:schemeClr val="tx1"/>
                </a:solidFill>
                <a:effectLst/>
                <a:latin typeface="+mn-lt"/>
                <a:ea typeface="+mn-ea"/>
                <a:cs typeface="+mn-cs"/>
              </a:rPr>
              <a:t>This is nothing to worry about- all boys have wet dreams sometimes. </a:t>
            </a:r>
          </a:p>
          <a:p>
            <a:r>
              <a:rPr lang="en-GB" sz="1200" kern="1200" dirty="0">
                <a:solidFill>
                  <a:schemeClr val="tx1"/>
                </a:solidFill>
                <a:effectLst/>
                <a:latin typeface="+mn-lt"/>
                <a:ea typeface="+mn-ea"/>
                <a:cs typeface="+mn-cs"/>
              </a:rPr>
              <a:t>What is important is that you make sure that you put your sheets and your underwear/pyjamas or clothes that have semen on them. </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Image: </a:t>
            </a:r>
            <a:r>
              <a:rPr lang="en-GB" dirty="0">
                <a:hlinkClick r:id="rId4"/>
              </a:rPr>
              <a:t>UGH I HAD A WET DREAM | Puberty problem (wordpress.com)</a:t>
            </a:r>
            <a:endParaRPr lang="en-GB" sz="1200" kern="1200" dirty="0">
              <a:solidFill>
                <a:schemeClr val="tx1"/>
              </a:solidFill>
              <a:effectLst/>
              <a:latin typeface="+mn-lt"/>
              <a:ea typeface="+mn-ea"/>
              <a:cs typeface="+mn-cs"/>
            </a:endParaRPr>
          </a:p>
          <a:p>
            <a:endParaRPr lang="en-GB" dirty="0"/>
          </a:p>
        </p:txBody>
      </p:sp>
      <p:sp>
        <p:nvSpPr>
          <p:cNvPr id="4" name="Slide Number Placeholder 3">
            <a:extLst>
              <a:ext uri="{FF2B5EF4-FFF2-40B4-BE49-F238E27FC236}">
                <a16:creationId xmlns:a16="http://schemas.microsoft.com/office/drawing/2014/main" id="{FD0A277E-9651-A719-2BCE-1D157B85D610}"/>
              </a:ext>
            </a:extLst>
          </p:cNvPr>
          <p:cNvSpPr>
            <a:spLocks noGrp="1"/>
          </p:cNvSpPr>
          <p:nvPr>
            <p:ph type="sldNum" sz="quarter" idx="10"/>
          </p:nvPr>
        </p:nvSpPr>
        <p:spPr/>
        <p:txBody>
          <a:bodyPr/>
          <a:lstStyle/>
          <a:p>
            <a:fld id="{A279541C-6AEC-46DE-925F-9CE481E4D057}" type="slidenum">
              <a:rPr lang="en-GB" smtClean="0"/>
              <a:t>8</a:t>
            </a:fld>
            <a:endParaRPr lang="en-GB"/>
          </a:p>
        </p:txBody>
      </p:sp>
    </p:spTree>
    <p:extLst>
      <p:ext uri="{BB962C8B-B14F-4D97-AF65-F5344CB8AC3E}">
        <p14:creationId xmlns:p14="http://schemas.microsoft.com/office/powerpoint/2010/main" val="26687857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8BD8DD-7CBE-E376-FC91-7E8680C57F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4A2A3C-219E-9889-0BFC-8DCDFF4E62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2B1C0E-465E-49FF-29AF-A161E6AEB986}"/>
              </a:ext>
            </a:extLst>
          </p:cNvPr>
          <p:cNvSpPr>
            <a:spLocks noGrp="1"/>
          </p:cNvSpPr>
          <p:nvPr>
            <p:ph type="body" idx="1"/>
          </p:nvPr>
        </p:nvSpPr>
        <p:spPr/>
        <p:txBody>
          <a:bodyPr/>
          <a:lstStyle/>
          <a:p>
            <a:endParaRPr lang="en-GB" sz="1200"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Wet dreams-</a:t>
            </a:r>
            <a:endParaRPr lang="en-GB" sz="1200" u="sng"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Sometimes you can ejaculate when you are asleep. This is called a wet dream. </a:t>
            </a:r>
          </a:p>
          <a:p>
            <a:r>
              <a:rPr lang="en-GB" b="0" i="0" u="none" dirty="0">
                <a:solidFill>
                  <a:schemeClr val="tx1"/>
                </a:solidFill>
                <a:effectLst/>
                <a:latin typeface="Montserrat" panose="00000500000000000000" pitchFamily="2" charset="0"/>
              </a:rPr>
              <a:t>Wet dreams begin during </a:t>
            </a:r>
            <a:r>
              <a:rPr lang="en-GB" b="0" i="0" u="none" dirty="0">
                <a:solidFill>
                  <a:schemeClr val="tx1"/>
                </a:solidFill>
                <a:effectLst/>
                <a:latin typeface="Montserrat" panose="00000500000000000000" pitchFamily="2" charset="0"/>
                <a:hlinkClick r:id="rId3">
                  <a:extLst>
                    <a:ext uri="{A12FA001-AC4F-418D-AE19-62706E023703}">
                      <ahyp:hlinkClr xmlns:ahyp="http://schemas.microsoft.com/office/drawing/2018/hyperlinkcolor" val="tx"/>
                    </a:ext>
                  </a:extLst>
                </a:hlinkClick>
              </a:rPr>
              <a:t>puberty</a:t>
            </a:r>
            <a:r>
              <a:rPr lang="en-GB" b="0" i="0" u="none" dirty="0">
                <a:solidFill>
                  <a:schemeClr val="tx1"/>
                </a:solidFill>
                <a:effectLst/>
                <a:latin typeface="Montserrat" panose="00000500000000000000" pitchFamily="2" charset="0"/>
              </a:rPr>
              <a:t> when the body starts making more testosterone, a male </a:t>
            </a:r>
            <a:r>
              <a:rPr lang="en-GB" b="0" i="0" u="none" dirty="0">
                <a:solidFill>
                  <a:schemeClr val="tx1"/>
                </a:solidFill>
                <a:effectLst/>
                <a:latin typeface="Montserrat" panose="00000500000000000000" pitchFamily="2" charset="0"/>
                <a:hlinkClick r:id="rId4">
                  <a:extLst>
                    <a:ext uri="{A12FA001-AC4F-418D-AE19-62706E023703}">
                      <ahyp:hlinkClr xmlns:ahyp="http://schemas.microsoft.com/office/drawing/2018/hyperlinkcolor" val="tx"/>
                    </a:ext>
                  </a:extLst>
                </a:hlinkClick>
              </a:rPr>
              <a:t>hormone</a:t>
            </a:r>
            <a:r>
              <a:rPr lang="en-GB" b="0" i="0" u="none" dirty="0">
                <a:solidFill>
                  <a:schemeClr val="tx1"/>
                </a:solidFill>
                <a:effectLst/>
                <a:latin typeface="Montserrat" panose="00000500000000000000" pitchFamily="2" charset="0"/>
              </a:rPr>
              <a:t>.</a:t>
            </a:r>
            <a:endParaRPr lang="en-GB" sz="1200" b="0" u="none"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It happens without you knowing about it- you may notice that your PJ’s, boxer shorts or sheets feel a bit wet or sticky when you wake up.</a:t>
            </a:r>
          </a:p>
          <a:p>
            <a:r>
              <a:rPr lang="en-GB" sz="1200" kern="1200" dirty="0">
                <a:solidFill>
                  <a:schemeClr val="tx1"/>
                </a:solidFill>
                <a:effectLst/>
                <a:latin typeface="+mn-lt"/>
                <a:ea typeface="+mn-ea"/>
                <a:cs typeface="+mn-cs"/>
              </a:rPr>
              <a:t>This substance/liquid this is called semen and contains sperm cells which are the male sex cells. </a:t>
            </a:r>
          </a:p>
          <a:p>
            <a:r>
              <a:rPr lang="en-GB" sz="1200" kern="1200" dirty="0">
                <a:solidFill>
                  <a:schemeClr val="tx1"/>
                </a:solidFill>
                <a:effectLst/>
                <a:latin typeface="+mn-lt"/>
                <a:ea typeface="+mn-ea"/>
                <a:cs typeface="+mn-cs"/>
              </a:rPr>
              <a:t>This is nothing to worry about- all boys have wet dreams sometimes. </a:t>
            </a:r>
          </a:p>
          <a:p>
            <a:r>
              <a:rPr lang="en-GB" sz="1200" kern="1200" dirty="0">
                <a:solidFill>
                  <a:schemeClr val="tx1"/>
                </a:solidFill>
                <a:effectLst/>
                <a:latin typeface="+mn-lt"/>
                <a:ea typeface="+mn-ea"/>
                <a:cs typeface="+mn-cs"/>
              </a:rPr>
              <a:t>What is important is that you make sure that you put your sheets and your underwear/pyjamas or clothes that have semen on them. </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Image: </a:t>
            </a:r>
            <a:r>
              <a:rPr lang="en-GB" dirty="0">
                <a:hlinkClick r:id="rId5"/>
              </a:rPr>
              <a:t>UGH I HAD A WET DREAM | Puberty problem (wordpress.com)</a:t>
            </a:r>
            <a:endParaRPr lang="en-GB" sz="1200" kern="1200" dirty="0">
              <a:solidFill>
                <a:schemeClr val="tx1"/>
              </a:solidFill>
              <a:effectLst/>
              <a:latin typeface="+mn-lt"/>
              <a:ea typeface="+mn-ea"/>
              <a:cs typeface="+mn-cs"/>
            </a:endParaRPr>
          </a:p>
          <a:p>
            <a:endParaRPr lang="en-GB" dirty="0"/>
          </a:p>
        </p:txBody>
      </p:sp>
      <p:sp>
        <p:nvSpPr>
          <p:cNvPr id="4" name="Slide Number Placeholder 3">
            <a:extLst>
              <a:ext uri="{FF2B5EF4-FFF2-40B4-BE49-F238E27FC236}">
                <a16:creationId xmlns:a16="http://schemas.microsoft.com/office/drawing/2014/main" id="{432FED89-4490-F415-1280-600DD4A7938E}"/>
              </a:ext>
            </a:extLst>
          </p:cNvPr>
          <p:cNvSpPr>
            <a:spLocks noGrp="1"/>
          </p:cNvSpPr>
          <p:nvPr>
            <p:ph type="sldNum" sz="quarter" idx="10"/>
          </p:nvPr>
        </p:nvSpPr>
        <p:spPr/>
        <p:txBody>
          <a:bodyPr/>
          <a:lstStyle/>
          <a:p>
            <a:fld id="{A279541C-6AEC-46DE-925F-9CE481E4D057}" type="slidenum">
              <a:rPr lang="en-GB" smtClean="0"/>
              <a:t>9</a:t>
            </a:fld>
            <a:endParaRPr lang="en-GB"/>
          </a:p>
        </p:txBody>
      </p:sp>
    </p:spTree>
    <p:extLst>
      <p:ext uri="{BB962C8B-B14F-4D97-AF65-F5344CB8AC3E}">
        <p14:creationId xmlns:p14="http://schemas.microsoft.com/office/powerpoint/2010/main" val="31201001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 </a:t>
            </a:r>
            <a:r>
              <a:rPr lang="en-GB" sz="1200" b="0" i="0" kern="1200" dirty="0">
                <a:solidFill>
                  <a:schemeClr val="tx1"/>
                </a:solidFill>
                <a:effectLst/>
                <a:latin typeface="+mn-lt"/>
                <a:ea typeface="+mn-ea"/>
                <a:cs typeface="+mn-cs"/>
              </a:rPr>
              <a:t>Female puberty starts when hormones from the brain trigger the ovaries to produce oestrogen, </a:t>
            </a:r>
            <a:r>
              <a:rPr lang="en-GB" sz="1200" b="0" i="0" kern="1200" dirty="0" err="1">
                <a:solidFill>
                  <a:schemeClr val="tx1"/>
                </a:solidFill>
                <a:effectLst/>
                <a:latin typeface="+mn-lt"/>
                <a:ea typeface="+mn-ea"/>
                <a:cs typeface="+mn-cs"/>
              </a:rPr>
              <a:t>signaling</a:t>
            </a:r>
            <a:r>
              <a:rPr lang="en-GB" sz="1200" b="0" i="0" kern="1200" dirty="0">
                <a:solidFill>
                  <a:schemeClr val="tx1"/>
                </a:solidFill>
                <a:effectLst/>
                <a:latin typeface="+mn-lt"/>
                <a:ea typeface="+mn-ea"/>
                <a:cs typeface="+mn-cs"/>
              </a:rPr>
              <a:t> the beginning of physical changes like breast development, followed by pubic hair growth, a growth spurt, and eventually menstruation. </a:t>
            </a:r>
          </a:p>
          <a:p>
            <a:pPr lvl="0"/>
            <a:r>
              <a:rPr lang="en-GB" sz="1200" b="0" i="0" kern="1200" dirty="0">
                <a:solidFill>
                  <a:schemeClr val="tx1"/>
                </a:solidFill>
                <a:effectLst/>
                <a:latin typeface="+mn-lt"/>
                <a:ea typeface="+mn-ea"/>
                <a:cs typeface="+mn-cs"/>
              </a:rPr>
              <a:t>This process is initiated by the </a:t>
            </a:r>
            <a:r>
              <a:rPr lang="en-GB" sz="1200" b="0" i="0" kern="1200" dirty="0">
                <a:solidFill>
                  <a:schemeClr val="tx1"/>
                </a:solidFill>
                <a:effectLst/>
                <a:latin typeface="+mn-lt"/>
                <a:ea typeface="+mn-ea"/>
                <a:cs typeface="+mn-cs"/>
                <a:hlinkClick r:id="rId3"/>
              </a:rPr>
              <a:t>pituitary gland</a:t>
            </a:r>
            <a:r>
              <a:rPr lang="en-GB" sz="1200" b="0" i="0" kern="1200" dirty="0">
                <a:solidFill>
                  <a:schemeClr val="tx1"/>
                </a:solidFill>
                <a:effectLst/>
                <a:latin typeface="+mn-lt"/>
                <a:ea typeface="+mn-ea"/>
                <a:cs typeface="+mn-cs"/>
              </a:rPr>
              <a:t>, which releases </a:t>
            </a:r>
            <a:r>
              <a:rPr lang="en-GB" sz="1200" b="0" i="0" kern="1200" dirty="0">
                <a:solidFill>
                  <a:schemeClr val="tx1"/>
                </a:solidFill>
                <a:effectLst/>
                <a:latin typeface="+mn-lt"/>
                <a:ea typeface="+mn-ea"/>
                <a:cs typeface="+mn-cs"/>
                <a:hlinkClick r:id="rId4"/>
              </a:rPr>
              <a:t>FSH</a:t>
            </a:r>
            <a:r>
              <a:rPr lang="en-GB" sz="1200" b="0" i="0" kern="1200" dirty="0">
                <a:solidFill>
                  <a:schemeClr val="tx1"/>
                </a:solidFill>
                <a:effectLst/>
                <a:latin typeface="+mn-lt"/>
                <a:ea typeface="+mn-ea"/>
                <a:cs typeface="+mn-cs"/>
              </a:rPr>
              <a:t> and </a:t>
            </a:r>
            <a:r>
              <a:rPr lang="en-GB" sz="1200" b="0" i="0" kern="1200" dirty="0">
                <a:solidFill>
                  <a:schemeClr val="tx1"/>
                </a:solidFill>
                <a:effectLst/>
                <a:latin typeface="+mn-lt"/>
                <a:ea typeface="+mn-ea"/>
                <a:cs typeface="+mn-cs"/>
                <a:hlinkClick r:id="rId5"/>
              </a:rPr>
              <a:t>LH</a:t>
            </a:r>
            <a:r>
              <a:rPr lang="en-GB" sz="1200" b="0" i="0" kern="1200" dirty="0">
                <a:solidFill>
                  <a:schemeClr val="tx1"/>
                </a:solidFill>
                <a:effectLst/>
                <a:latin typeface="+mn-lt"/>
                <a:ea typeface="+mn-ea"/>
                <a:cs typeface="+mn-cs"/>
              </a:rPr>
              <a:t>, hormones that stimulate the ovaries to make </a:t>
            </a:r>
            <a:r>
              <a:rPr lang="en-GB" sz="1200" b="0" i="0" kern="1200" dirty="0" err="1">
                <a:solidFill>
                  <a:schemeClr val="tx1"/>
                </a:solidFill>
                <a:effectLst/>
                <a:latin typeface="+mn-lt"/>
                <a:ea typeface="+mn-ea"/>
                <a:cs typeface="+mn-cs"/>
              </a:rPr>
              <a:t>estrogen</a:t>
            </a:r>
            <a:r>
              <a:rPr lang="en-GB" sz="1200" b="0" i="0" kern="1200" dirty="0">
                <a:solidFill>
                  <a:schemeClr val="tx1"/>
                </a:solidFill>
                <a:effectLst/>
                <a:latin typeface="+mn-lt"/>
                <a:ea typeface="+mn-ea"/>
                <a:cs typeface="+mn-cs"/>
              </a:rPr>
              <a:t> and release eggs.</a:t>
            </a:r>
            <a:endParaRPr lang="en-GB" sz="1200" kern="1200" dirty="0">
              <a:solidFill>
                <a:schemeClr val="tx1"/>
              </a:solidFill>
              <a:effectLst/>
              <a:latin typeface="+mn-lt"/>
              <a:ea typeface="+mn-ea"/>
              <a:cs typeface="+mn-cs"/>
            </a:endParaRPr>
          </a:p>
          <a:p>
            <a:endParaRPr lang="en-GB" dirty="0"/>
          </a:p>
          <a:p>
            <a:r>
              <a:rPr lang="en-GB" dirty="0"/>
              <a:t>Puberty in girls usually starts with breast development (breast budding), followed by other changes like:</a:t>
            </a:r>
          </a:p>
          <a:p>
            <a:pPr marL="171450" indent="-171450">
              <a:buFont typeface="Arial" panose="020B0604020202020204" pitchFamily="34" charset="0"/>
              <a:buChar char="•"/>
            </a:pPr>
            <a:r>
              <a:rPr lang="en-GB" dirty="0"/>
              <a:t>Growth spurts in height and weight</a:t>
            </a:r>
          </a:p>
          <a:p>
            <a:pPr marL="171450" indent="-171450">
              <a:buFont typeface="Arial" panose="020B0604020202020204" pitchFamily="34" charset="0"/>
              <a:buChar char="•"/>
            </a:pPr>
            <a:r>
              <a:rPr lang="en-GB" dirty="0"/>
              <a:t>Development of body hair</a:t>
            </a:r>
          </a:p>
          <a:p>
            <a:pPr marL="171450" indent="-171450">
              <a:buFont typeface="Arial" panose="020B0604020202020204" pitchFamily="34" charset="0"/>
              <a:buChar char="•"/>
            </a:pPr>
            <a:r>
              <a:rPr lang="en-GB" dirty="0"/>
              <a:t>Hip widening and body shape changes</a:t>
            </a:r>
          </a:p>
          <a:p>
            <a:r>
              <a:rPr lang="en-GB" dirty="0"/>
              <a:t>Onset of menstruation (menarche), which typically occurs about 2-3 years after breast development begins</a:t>
            </a:r>
          </a:p>
          <a:p>
            <a:r>
              <a:rPr lang="en-GB" dirty="0"/>
              <a:t>The average age for first Period is around 12-13 years old, though this can range from about 10 to 16 years old and still be considered normal.</a:t>
            </a:r>
          </a:p>
          <a:p>
            <a:endParaRPr lang="en-GB" dirty="0"/>
          </a:p>
        </p:txBody>
      </p:sp>
      <p:sp>
        <p:nvSpPr>
          <p:cNvPr id="4" name="Slide Number Placeholder 3"/>
          <p:cNvSpPr>
            <a:spLocks noGrp="1"/>
          </p:cNvSpPr>
          <p:nvPr>
            <p:ph type="sldNum" sz="quarter" idx="10"/>
          </p:nvPr>
        </p:nvSpPr>
        <p:spPr/>
        <p:txBody>
          <a:bodyPr/>
          <a:lstStyle/>
          <a:p>
            <a:fld id="{A279541C-6AEC-46DE-925F-9CE481E4D057}" type="slidenum">
              <a:rPr lang="en-GB" smtClean="0"/>
              <a:t>10</a:t>
            </a:fld>
            <a:endParaRPr lang="en-GB"/>
          </a:p>
        </p:txBody>
      </p:sp>
    </p:spTree>
    <p:extLst>
      <p:ext uri="{BB962C8B-B14F-4D97-AF65-F5344CB8AC3E}">
        <p14:creationId xmlns:p14="http://schemas.microsoft.com/office/powerpoint/2010/main" val="12080357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u="none" dirty="0">
                <a:solidFill>
                  <a:schemeClr val="tx1"/>
                </a:solidFill>
                <a:hlinkClick r:id="rId3">
                  <a:extLst>
                    <a:ext uri="{A12FA001-AC4F-418D-AE19-62706E023703}">
                      <ahyp:hlinkClr xmlns:ahyp="http://schemas.microsoft.com/office/drawing/2018/hyperlinkcolor" val="tx"/>
                    </a:ext>
                  </a:extLst>
                </a:hlinkClick>
              </a:rPr>
              <a:t>(Busy bodies, 2020) </a:t>
            </a:r>
          </a:p>
        </p:txBody>
      </p:sp>
      <p:sp>
        <p:nvSpPr>
          <p:cNvPr id="4" name="Slide Number Placeholder 3"/>
          <p:cNvSpPr>
            <a:spLocks noGrp="1"/>
          </p:cNvSpPr>
          <p:nvPr>
            <p:ph type="sldNum" sz="quarter" idx="10"/>
          </p:nvPr>
        </p:nvSpPr>
        <p:spPr/>
        <p:txBody>
          <a:bodyPr/>
          <a:lstStyle/>
          <a:p>
            <a:fld id="{A279541C-6AEC-46DE-925F-9CE481E4D057}" type="slidenum">
              <a:rPr lang="en-GB" smtClean="0"/>
              <a:t>11</a:t>
            </a:fld>
            <a:endParaRPr lang="en-GB"/>
          </a:p>
        </p:txBody>
      </p:sp>
    </p:spTree>
    <p:extLst>
      <p:ext uri="{BB962C8B-B14F-4D97-AF65-F5344CB8AC3E}">
        <p14:creationId xmlns:p14="http://schemas.microsoft.com/office/powerpoint/2010/main" val="11542935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5 common symptoms your period is going to start:</a:t>
            </a:r>
          </a:p>
          <a:p>
            <a:pPr marL="228600" indent="-228600">
              <a:buFont typeface="+mj-lt"/>
              <a:buAutoNum type="arabicPeriod"/>
            </a:pPr>
            <a:r>
              <a:rPr lang="en-GB" dirty="0"/>
              <a:t>Period cramps</a:t>
            </a:r>
          </a:p>
          <a:p>
            <a:pPr marL="228600" indent="-228600">
              <a:buFont typeface="+mj-lt"/>
              <a:buAutoNum type="arabicPeriod"/>
            </a:pPr>
            <a:r>
              <a:rPr lang="en-GB" dirty="0"/>
              <a:t>Mood changes</a:t>
            </a:r>
          </a:p>
          <a:p>
            <a:pPr marL="228600" indent="-228600">
              <a:buFont typeface="+mj-lt"/>
              <a:buAutoNum type="arabicPeriod"/>
            </a:pPr>
            <a:r>
              <a:rPr lang="en-GB" dirty="0"/>
              <a:t>Spots on your face</a:t>
            </a:r>
          </a:p>
          <a:p>
            <a:pPr marL="228600" indent="-228600">
              <a:buFont typeface="+mj-lt"/>
              <a:buAutoNum type="arabicPeriod"/>
            </a:pPr>
            <a:r>
              <a:rPr lang="en-GB" dirty="0"/>
              <a:t>Breasts can feel tender or slightly larger. </a:t>
            </a:r>
          </a:p>
          <a:p>
            <a:pPr marL="228600" indent="-228600">
              <a:buFont typeface="+mj-lt"/>
              <a:buAutoNum type="arabicPeriod"/>
            </a:pPr>
            <a:r>
              <a:rPr lang="en-GB" dirty="0"/>
              <a:t>Upset tummy. </a:t>
            </a:r>
          </a:p>
          <a:p>
            <a:endParaRPr lang="en-GB" dirty="0"/>
          </a:p>
          <a:p>
            <a:r>
              <a:rPr lang="en-GB" b="1" u="sng" dirty="0"/>
              <a:t>Discuss the normal colours of period blood. </a:t>
            </a:r>
          </a:p>
          <a:p>
            <a:r>
              <a:rPr lang="en-GB" dirty="0"/>
              <a:t>This could be pink, bright red, dark red and brown. </a:t>
            </a:r>
          </a:p>
          <a:p>
            <a:r>
              <a:rPr lang="en-GB" dirty="0"/>
              <a:t>The colour changes as you progress through your period. </a:t>
            </a:r>
          </a:p>
          <a:p>
            <a:r>
              <a:rPr lang="en-GB" dirty="0"/>
              <a:t>Usually at the start of the period you have a lighter colour, maybe pink. </a:t>
            </a:r>
          </a:p>
          <a:p>
            <a:r>
              <a:rPr lang="en-GB" dirty="0"/>
              <a:t>The colour gets darker until the end when it is usually a brown colour. </a:t>
            </a:r>
          </a:p>
          <a:p>
            <a:endParaRPr lang="en-GB" dirty="0"/>
          </a:p>
          <a:p>
            <a:r>
              <a:rPr lang="en-GB" dirty="0"/>
              <a:t>Discuss the flow of period blood, how it starts of slowly, gets heavier towards the middle of the period and then slows down until it stops. </a:t>
            </a:r>
          </a:p>
          <a:p>
            <a:endParaRPr lang="en-GB" dirty="0"/>
          </a:p>
          <a:p>
            <a:pPr algn="l"/>
            <a:r>
              <a:rPr lang="en-GB" b="1" i="0" dirty="0">
                <a:solidFill>
                  <a:srgbClr val="212B32"/>
                </a:solidFill>
                <a:effectLst/>
                <a:latin typeface="Frutiger W01"/>
              </a:rPr>
              <a:t>How long will my first period last?</a:t>
            </a:r>
          </a:p>
          <a:p>
            <a:pPr algn="l"/>
            <a:r>
              <a:rPr lang="en-GB" b="0" i="0" dirty="0">
                <a:solidFill>
                  <a:srgbClr val="212B32"/>
                </a:solidFill>
                <a:effectLst/>
                <a:latin typeface="Frutiger W01"/>
              </a:rPr>
              <a:t>Your first period might not last very long, as it can take your body some months to get into a regular pattern.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212B32"/>
                </a:solidFill>
                <a:effectLst/>
                <a:latin typeface="Frutiger W01"/>
              </a:rPr>
              <a:t>As a rule, once they're settled, you'll have a period every 23 to 35 days and it will last 2 to 7 days (NHS Conditions, 2023).</a:t>
            </a:r>
          </a:p>
          <a:p>
            <a:pPr algn="l"/>
            <a:endParaRPr lang="en-GB" b="0" i="0" dirty="0">
              <a:solidFill>
                <a:srgbClr val="212B32"/>
              </a:solidFill>
              <a:effectLst/>
              <a:latin typeface="Frutiger W01"/>
            </a:endParaRPr>
          </a:p>
          <a:p>
            <a:endParaRPr lang="en-GB" dirty="0"/>
          </a:p>
          <a:p>
            <a:endParaRPr lang="en-GB" dirty="0"/>
          </a:p>
        </p:txBody>
      </p:sp>
      <p:sp>
        <p:nvSpPr>
          <p:cNvPr id="4" name="Slide Number Placeholder 3"/>
          <p:cNvSpPr>
            <a:spLocks noGrp="1"/>
          </p:cNvSpPr>
          <p:nvPr>
            <p:ph type="sldNum" sz="quarter" idx="5"/>
          </p:nvPr>
        </p:nvSpPr>
        <p:spPr/>
        <p:txBody>
          <a:bodyPr/>
          <a:lstStyle/>
          <a:p>
            <a:fld id="{6C4F1470-32E7-4390-9F06-B7C4515E36AE}" type="slidenum">
              <a:rPr lang="en-GB" smtClean="0"/>
              <a:t>12</a:t>
            </a:fld>
            <a:endParaRPr lang="en-GB"/>
          </a:p>
        </p:txBody>
      </p:sp>
    </p:spTree>
    <p:extLst>
      <p:ext uri="{BB962C8B-B14F-4D97-AF65-F5344CB8AC3E}">
        <p14:creationId xmlns:p14="http://schemas.microsoft.com/office/powerpoint/2010/main" val="5079554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Pads and tampons - </a:t>
            </a:r>
            <a:r>
              <a:rPr lang="en-GB" dirty="0" err="1">
                <a:hlinkClick r:id="rId3"/>
              </a:rPr>
              <a:t>LoveMatters</a:t>
            </a:r>
            <a:r>
              <a:rPr lang="en-GB" dirty="0">
                <a:hlinkClick r:id="rId3"/>
              </a:rPr>
              <a:t> Africa</a:t>
            </a:r>
            <a:r>
              <a:rPr lang="en-GB" dirty="0"/>
              <a:t> https://lovemattersafrica.com/our-bodies/female-body/pads-and-tampons/</a:t>
            </a:r>
          </a:p>
        </p:txBody>
      </p:sp>
      <p:sp>
        <p:nvSpPr>
          <p:cNvPr id="4" name="Slide Number Placeholder 3"/>
          <p:cNvSpPr>
            <a:spLocks noGrp="1"/>
          </p:cNvSpPr>
          <p:nvPr>
            <p:ph type="sldNum" sz="quarter" idx="5"/>
          </p:nvPr>
        </p:nvSpPr>
        <p:spPr/>
        <p:txBody>
          <a:bodyPr/>
          <a:lstStyle/>
          <a:p>
            <a:fld id="{6C4F1470-32E7-4390-9F06-B7C4515E36AE}" type="slidenum">
              <a:rPr lang="en-GB" smtClean="0"/>
              <a:t>13</a:t>
            </a:fld>
            <a:endParaRPr lang="en-GB"/>
          </a:p>
        </p:txBody>
      </p:sp>
    </p:spTree>
    <p:extLst>
      <p:ext uri="{BB962C8B-B14F-4D97-AF65-F5344CB8AC3E}">
        <p14:creationId xmlns:p14="http://schemas.microsoft.com/office/powerpoint/2010/main" val="40780436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BCA43-8526-2553-1780-0FEFDF8D42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2D14BA-BBB0-A444-6BB3-24AB0BE645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615824-4621-84F0-0506-D42DCA3C9EE9}"/>
              </a:ext>
            </a:extLst>
          </p:cNvPr>
          <p:cNvSpPr>
            <a:spLocks noGrp="1"/>
          </p:cNvSpPr>
          <p:nvPr>
            <p:ph type="body" idx="1"/>
          </p:nvPr>
        </p:nvSpPr>
        <p:spPr/>
        <p:txBody>
          <a:bodyPr/>
          <a:lstStyle/>
          <a:p>
            <a:r>
              <a:rPr lang="en-GB" sz="1000" b="0" i="0" dirty="0">
                <a:solidFill>
                  <a:srgbClr val="333333"/>
                </a:solidFill>
                <a:effectLst/>
                <a:latin typeface="robotoregular"/>
              </a:rPr>
              <a:t>Ask the class what is personal hygiene?</a:t>
            </a:r>
          </a:p>
          <a:p>
            <a:r>
              <a:rPr lang="en-GB" sz="1000" b="0" i="0" dirty="0">
                <a:solidFill>
                  <a:srgbClr val="333333"/>
                </a:solidFill>
                <a:effectLst/>
                <a:latin typeface="robotoregular"/>
              </a:rPr>
              <a:t>Personal Hygiene is how we look after our bodies. </a:t>
            </a:r>
          </a:p>
          <a:p>
            <a:r>
              <a:rPr lang="en-GB" sz="1000" b="0" i="0" dirty="0">
                <a:solidFill>
                  <a:srgbClr val="333333"/>
                </a:solidFill>
                <a:effectLst/>
                <a:latin typeface="robotoregular"/>
              </a:rPr>
              <a:t>Keeping ourselves clean and tidy makes us feel better about ourselves, helps to keep us healthy and to support the health of those around us.</a:t>
            </a:r>
          </a:p>
          <a:p>
            <a:endParaRPr lang="en-GB" sz="1000" b="0" i="0" dirty="0">
              <a:solidFill>
                <a:srgbClr val="333333"/>
              </a:solidFill>
              <a:effectLst/>
              <a:latin typeface="robotoregular"/>
            </a:endParaRPr>
          </a:p>
          <a:p>
            <a:r>
              <a:rPr lang="en-GB" sz="1000" b="1" i="0" u="sng" dirty="0">
                <a:solidFill>
                  <a:srgbClr val="333333"/>
                </a:solidFill>
                <a:effectLst/>
                <a:latin typeface="robotoregular"/>
              </a:rPr>
              <a:t>Give the class 5 minutes to discuss in small groups what things they need to do as part of their personal hygiene and how often, ask them to share their ideas by putting their hands up; Reveal the answers and discuss how to and when. </a:t>
            </a:r>
          </a:p>
          <a:p>
            <a:endParaRPr lang="en-GB" sz="1000" b="0" i="0" dirty="0">
              <a:solidFill>
                <a:srgbClr val="333333"/>
              </a:solidFill>
              <a:effectLst/>
              <a:latin typeface="robotoregular"/>
            </a:endParaRPr>
          </a:p>
          <a:p>
            <a:pPr algn="just" rtl="0"/>
            <a:r>
              <a:rPr lang="en-GB" sz="1000" b="0" i="0" dirty="0">
                <a:solidFill>
                  <a:srgbClr val="333333"/>
                </a:solidFill>
                <a:effectLst/>
                <a:latin typeface="robotoregular"/>
              </a:rPr>
              <a:t>Our teeth can wear out faster than many parts of our bodies. To look after our teeth we should:</a:t>
            </a:r>
          </a:p>
          <a:p>
            <a:pPr algn="just" rtl="0">
              <a:buFont typeface="Arial" panose="020B0604020202020204" pitchFamily="34" charset="0"/>
              <a:buChar char="•"/>
            </a:pPr>
            <a:r>
              <a:rPr lang="en-GB" sz="1000" b="0" i="0" dirty="0">
                <a:solidFill>
                  <a:srgbClr val="333333"/>
                </a:solidFill>
                <a:effectLst/>
                <a:latin typeface="robotobold"/>
              </a:rPr>
              <a:t>brush </a:t>
            </a:r>
            <a:r>
              <a:rPr lang="en-GB" sz="1000" b="0" i="0" dirty="0">
                <a:solidFill>
                  <a:srgbClr val="333333"/>
                </a:solidFill>
                <a:effectLst/>
                <a:latin typeface="robotoregular"/>
              </a:rPr>
              <a:t>our teeth twice a day, for at least two minutes</a:t>
            </a:r>
          </a:p>
          <a:p>
            <a:pPr algn="just" rtl="0">
              <a:buFont typeface="Arial" panose="020B0604020202020204" pitchFamily="34" charset="0"/>
              <a:buChar char="•"/>
            </a:pPr>
            <a:r>
              <a:rPr lang="en-GB" sz="1000" b="0" i="0" dirty="0">
                <a:solidFill>
                  <a:srgbClr val="333333"/>
                </a:solidFill>
                <a:effectLst/>
                <a:latin typeface="robotoregular"/>
              </a:rPr>
              <a:t>use a fluoride </a:t>
            </a:r>
            <a:r>
              <a:rPr lang="en-GB" sz="1000" b="0" i="0" dirty="0">
                <a:solidFill>
                  <a:srgbClr val="333333"/>
                </a:solidFill>
                <a:effectLst/>
                <a:latin typeface="robotobold"/>
              </a:rPr>
              <a:t>toothpaste </a:t>
            </a:r>
            <a:r>
              <a:rPr lang="en-GB" sz="1000" b="0" i="0" dirty="0">
                <a:solidFill>
                  <a:srgbClr val="333333"/>
                </a:solidFill>
                <a:effectLst/>
                <a:latin typeface="robotoregular"/>
              </a:rPr>
              <a:t>every time we brush</a:t>
            </a:r>
          </a:p>
          <a:p>
            <a:pPr algn="just" rtl="0">
              <a:buFont typeface="Arial" panose="020B0604020202020204" pitchFamily="34" charset="0"/>
              <a:buChar char="•"/>
            </a:pPr>
            <a:r>
              <a:rPr lang="en-GB" sz="1000" b="0" i="0" dirty="0">
                <a:solidFill>
                  <a:srgbClr val="333333"/>
                </a:solidFill>
                <a:effectLst/>
                <a:latin typeface="robotoregular"/>
              </a:rPr>
              <a:t>eat </a:t>
            </a:r>
            <a:r>
              <a:rPr lang="en-GB" sz="1000" b="0" i="0" dirty="0">
                <a:solidFill>
                  <a:srgbClr val="333333"/>
                </a:solidFill>
                <a:effectLst/>
                <a:latin typeface="robotobold"/>
              </a:rPr>
              <a:t>less sugary</a:t>
            </a:r>
            <a:r>
              <a:rPr lang="en-GB" sz="1000" b="0" i="0" dirty="0">
                <a:solidFill>
                  <a:srgbClr val="333333"/>
                </a:solidFill>
                <a:effectLst/>
                <a:latin typeface="robotoregular"/>
              </a:rPr>
              <a:t> and sticky foods</a:t>
            </a:r>
          </a:p>
          <a:p>
            <a:pPr algn="just" rtl="0">
              <a:buFont typeface="Arial" panose="020B0604020202020204" pitchFamily="34" charset="0"/>
              <a:buChar char="•"/>
            </a:pPr>
            <a:r>
              <a:rPr lang="en-GB" sz="1000" b="0" i="0" dirty="0">
                <a:solidFill>
                  <a:srgbClr val="333333"/>
                </a:solidFill>
                <a:effectLst/>
                <a:latin typeface="robotoregular"/>
              </a:rPr>
              <a:t>visit the </a:t>
            </a:r>
            <a:r>
              <a:rPr lang="en-GB" sz="1000" b="0" i="0" dirty="0">
                <a:solidFill>
                  <a:srgbClr val="333333"/>
                </a:solidFill>
                <a:effectLst/>
                <a:latin typeface="robotobold"/>
              </a:rPr>
              <a:t>dentist </a:t>
            </a:r>
            <a:r>
              <a:rPr lang="en-GB" sz="1000" b="0" i="0" dirty="0">
                <a:solidFill>
                  <a:srgbClr val="333333"/>
                </a:solidFill>
                <a:effectLst/>
                <a:latin typeface="robotoregular"/>
              </a:rPr>
              <a:t>every six months</a:t>
            </a:r>
          </a:p>
          <a:p>
            <a:pPr algn="just" rtl="0">
              <a:buFont typeface="Arial" panose="020B0604020202020204" pitchFamily="34" charset="0"/>
              <a:buChar char="•"/>
            </a:pPr>
            <a:endParaRPr lang="en-GB" sz="1000" b="0" i="0" dirty="0">
              <a:solidFill>
                <a:srgbClr val="333333"/>
              </a:solidFill>
              <a:effectLst/>
              <a:latin typeface="robotoregular"/>
            </a:endParaRPr>
          </a:p>
          <a:p>
            <a:pPr algn="just" rtl="0">
              <a:buFont typeface="Arial" panose="020B0604020202020204" pitchFamily="34" charset="0"/>
              <a:buChar char="•"/>
            </a:pPr>
            <a:r>
              <a:rPr lang="en-GB" sz="1000" b="0" i="0" dirty="0">
                <a:solidFill>
                  <a:srgbClr val="333333"/>
                </a:solidFill>
                <a:effectLst/>
                <a:latin typeface="robotoregular"/>
              </a:rPr>
              <a:t>In puberty, some young people find they need to wash their hair more often. At this age, you will start to realise that people’s hair is different; some people have greasier hair than others.</a:t>
            </a:r>
          </a:p>
          <a:p>
            <a:pPr algn="just" rtl="0">
              <a:buFont typeface="Arial" panose="020B0604020202020204" pitchFamily="34" charset="0"/>
              <a:buChar char="•"/>
            </a:pPr>
            <a:endParaRPr lang="en-GB" sz="1000" b="0" i="0" dirty="0">
              <a:solidFill>
                <a:srgbClr val="333333"/>
              </a:solidFill>
              <a:effectLst/>
              <a:latin typeface="robotoregular"/>
            </a:endParaRPr>
          </a:p>
          <a:p>
            <a:pPr algn="just" rtl="0"/>
            <a:r>
              <a:rPr lang="en-GB" sz="1000" b="0" i="0" dirty="0">
                <a:solidFill>
                  <a:srgbClr val="333333"/>
                </a:solidFill>
                <a:effectLst/>
                <a:latin typeface="robotoregular"/>
              </a:rPr>
              <a:t>The body odour smells that are caused by stale sweat, can also hang around on our clothes. Some clothes should be changed every day, like socks and underwear. </a:t>
            </a:r>
          </a:p>
          <a:p>
            <a:pPr algn="just" rtl="0"/>
            <a:r>
              <a:rPr lang="en-GB" sz="1000" b="0" i="0" dirty="0">
                <a:solidFill>
                  <a:srgbClr val="333333"/>
                </a:solidFill>
                <a:effectLst/>
                <a:latin typeface="robotoregular"/>
              </a:rPr>
              <a:t>They come into contact with the sweatiest bits of our bodies, so change these daily.</a:t>
            </a:r>
          </a:p>
          <a:p>
            <a:pPr algn="just" rtl="0"/>
            <a:r>
              <a:rPr lang="en-GB" sz="1000" b="0" i="0" dirty="0">
                <a:solidFill>
                  <a:srgbClr val="333333"/>
                </a:solidFill>
                <a:effectLst/>
                <a:latin typeface="robotoregular"/>
              </a:rPr>
              <a:t>PE kit and sports gear should also be washed often. </a:t>
            </a:r>
          </a:p>
          <a:p>
            <a:pPr algn="just" rtl="0"/>
            <a:r>
              <a:rPr lang="en-GB" sz="1000" b="0" i="0" dirty="0">
                <a:solidFill>
                  <a:srgbClr val="333333"/>
                </a:solidFill>
                <a:effectLst/>
                <a:latin typeface="robotoregular"/>
              </a:rPr>
              <a:t>Shirts, trousers and dresses don’t usually need to be washed every day they’re used but should be aired overnight before being worn the next day.</a:t>
            </a:r>
          </a:p>
          <a:p>
            <a:pPr algn="just" rtl="0">
              <a:buFont typeface="Arial" panose="020B0604020202020204" pitchFamily="34" charset="0"/>
              <a:buNone/>
            </a:pPr>
            <a:endParaRPr lang="en-GB" sz="1000" b="0" i="0" dirty="0">
              <a:solidFill>
                <a:srgbClr val="333333"/>
              </a:solidFill>
              <a:effectLst/>
              <a:latin typeface="robotoregular"/>
            </a:endParaRPr>
          </a:p>
          <a:p>
            <a:pPr algn="just" rtl="0">
              <a:buFont typeface="Arial" panose="020B0604020202020204" pitchFamily="34" charset="0"/>
              <a:buNone/>
            </a:pPr>
            <a:r>
              <a:rPr lang="en-GB" sz="1000" b="0" i="0" dirty="0">
                <a:solidFill>
                  <a:srgbClr val="333333"/>
                </a:solidFill>
                <a:effectLst/>
                <a:latin typeface="robotoregular"/>
              </a:rPr>
              <a:t>Washing hands, especially after you’ve been to the loo or before eating, is especially important. </a:t>
            </a:r>
          </a:p>
          <a:p>
            <a:pPr algn="just" rtl="0">
              <a:buFont typeface="Arial" panose="020B0604020202020204" pitchFamily="34" charset="0"/>
              <a:buNone/>
            </a:pPr>
            <a:r>
              <a:rPr lang="en-GB" sz="1000" b="0" i="0" dirty="0">
                <a:solidFill>
                  <a:srgbClr val="333333"/>
                </a:solidFill>
                <a:effectLst/>
                <a:latin typeface="robotoregular"/>
              </a:rPr>
              <a:t>Doing these reduces the likelihood of you becoming ill. </a:t>
            </a:r>
          </a:p>
          <a:p>
            <a:pPr algn="just" rtl="0">
              <a:buFont typeface="Arial" panose="020B0604020202020204" pitchFamily="34" charset="0"/>
              <a:buNone/>
            </a:pPr>
            <a:r>
              <a:rPr lang="en-GB" sz="1000" b="0" i="0" dirty="0">
                <a:solidFill>
                  <a:srgbClr val="333333"/>
                </a:solidFill>
                <a:effectLst/>
                <a:latin typeface="robotoregular"/>
              </a:rPr>
              <a:t>Regular handwashing in warm, soapy water also helps to prevent you from spreading infections to other people or contaminating food.</a:t>
            </a:r>
          </a:p>
          <a:p>
            <a:pPr algn="just" rtl="0">
              <a:buFont typeface="Arial" panose="020B0604020202020204" pitchFamily="34" charset="0"/>
              <a:buNone/>
            </a:pPr>
            <a:endParaRPr lang="en-GB" sz="1000" dirty="0"/>
          </a:p>
          <a:p>
            <a:r>
              <a:rPr lang="en-GB" sz="1000" b="0" i="0" dirty="0">
                <a:solidFill>
                  <a:srgbClr val="333333"/>
                </a:solidFill>
                <a:effectLst/>
                <a:latin typeface="robotoregular"/>
              </a:rPr>
              <a:t>Personal hygiene becomes more important during puberty for two reasons. </a:t>
            </a:r>
          </a:p>
          <a:p>
            <a:r>
              <a:rPr lang="en-GB" sz="1000" b="0" i="0" dirty="0">
                <a:solidFill>
                  <a:srgbClr val="333333"/>
                </a:solidFill>
                <a:effectLst/>
                <a:latin typeface="robotoregular"/>
              </a:rPr>
              <a:t>You are at an age when washing and cleaning yourself is your responsibility. </a:t>
            </a:r>
          </a:p>
          <a:p>
            <a:r>
              <a:rPr lang="en-GB" sz="1000" b="0" i="0" dirty="0">
                <a:solidFill>
                  <a:srgbClr val="333333"/>
                </a:solidFill>
                <a:effectLst/>
                <a:latin typeface="robotoregular"/>
              </a:rPr>
              <a:t>When you were younger, a parent or carer would have helped you with brushing teeth, bathing and remembering to put your clothes out to be washed. </a:t>
            </a:r>
          </a:p>
          <a:p>
            <a:r>
              <a:rPr lang="en-GB" sz="1000" b="0" i="0" dirty="0">
                <a:solidFill>
                  <a:srgbClr val="333333"/>
                </a:solidFill>
                <a:effectLst/>
                <a:latin typeface="robotoregular"/>
              </a:rPr>
              <a:t>Once you’re at the end of primary school, you’re probably doing most of these things for yourself. This is called </a:t>
            </a:r>
            <a:r>
              <a:rPr lang="en-GB" sz="1000" b="0" i="0" dirty="0">
                <a:solidFill>
                  <a:srgbClr val="333333"/>
                </a:solidFill>
                <a:effectLst/>
                <a:latin typeface="robotobold"/>
              </a:rPr>
              <a:t>independence</a:t>
            </a:r>
            <a:r>
              <a:rPr lang="en-GB" sz="1000" b="0" i="0" dirty="0">
                <a:solidFill>
                  <a:srgbClr val="333333"/>
                </a:solidFill>
                <a:effectLst/>
                <a:latin typeface="robotoregular"/>
              </a:rPr>
              <a:t>. </a:t>
            </a:r>
          </a:p>
          <a:p>
            <a:endParaRPr lang="en-GB" sz="1000" b="0" i="0" dirty="0">
              <a:solidFill>
                <a:srgbClr val="333333"/>
              </a:solidFill>
              <a:effectLst/>
              <a:latin typeface="robotoregular"/>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dirty="0">
                <a:solidFill>
                  <a:srgbClr val="333333"/>
                </a:solidFill>
                <a:effectLst/>
                <a:latin typeface="robotoregular"/>
              </a:rPr>
              <a:t>The second reason why keeping clean becomes more important is that our skin starts to </a:t>
            </a:r>
            <a:r>
              <a:rPr lang="en-GB" sz="1000" b="0" i="0" dirty="0">
                <a:solidFill>
                  <a:srgbClr val="333333"/>
                </a:solidFill>
                <a:effectLst/>
                <a:latin typeface="robotobold"/>
              </a:rPr>
              <a:t>change </a:t>
            </a:r>
            <a:r>
              <a:rPr lang="en-GB" sz="1000" b="0" i="0" dirty="0">
                <a:solidFill>
                  <a:srgbClr val="333333"/>
                </a:solidFill>
                <a:effectLst/>
                <a:latin typeface="robotoregular"/>
              </a:rPr>
              <a:t>during puberty.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dirty="0">
                <a:solidFill>
                  <a:srgbClr val="333333"/>
                </a:solidFill>
                <a:effectLst/>
                <a:latin typeface="robotoregular"/>
              </a:rPr>
              <a:t>Both boys’ and girls’ bodies change during puberty, but one of the main changes that we all experience is that our sweat glands grow and start to produce more sweat.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dirty="0">
                <a:solidFill>
                  <a:srgbClr val="333333"/>
                </a:solidFill>
                <a:effectLst/>
                <a:latin typeface="robotoregular"/>
              </a:rPr>
              <a:t>Shower or bathe regularly and if you can’t, be sure to wash areas that often get sweaty, such as underarms and between the legs.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dirty="0">
                <a:solidFill>
                  <a:srgbClr val="333333"/>
                </a:solidFill>
                <a:effectLst/>
                <a:latin typeface="robotoregular"/>
              </a:rPr>
              <a:t>You may also find it useful to wear deodorant too. Soaps help to remove grease and dirt from the skin and from surfaces (Twinkl, 2023).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solidFill>
                <a:srgbClr val="333333"/>
              </a:solidFill>
              <a:effectLst/>
              <a:latin typeface="robotoregular"/>
            </a:endParaRPr>
          </a:p>
          <a:p>
            <a:endParaRPr lang="en-GB" dirty="0"/>
          </a:p>
        </p:txBody>
      </p:sp>
      <p:sp>
        <p:nvSpPr>
          <p:cNvPr id="4" name="Slide Number Placeholder 3">
            <a:extLst>
              <a:ext uri="{FF2B5EF4-FFF2-40B4-BE49-F238E27FC236}">
                <a16:creationId xmlns:a16="http://schemas.microsoft.com/office/drawing/2014/main" id="{581A64E4-1F48-6975-662B-3B4BEFE9082D}"/>
              </a:ext>
            </a:extLst>
          </p:cNvPr>
          <p:cNvSpPr>
            <a:spLocks noGrp="1"/>
          </p:cNvSpPr>
          <p:nvPr>
            <p:ph type="sldNum" sz="quarter" idx="5"/>
          </p:nvPr>
        </p:nvSpPr>
        <p:spPr/>
        <p:txBody>
          <a:bodyPr/>
          <a:lstStyle/>
          <a:p>
            <a:fld id="{6C4F1470-32E7-4390-9F06-B7C4515E36AE}" type="slidenum">
              <a:rPr lang="en-GB" smtClean="0"/>
              <a:t>14</a:t>
            </a:fld>
            <a:endParaRPr lang="en-GB"/>
          </a:p>
        </p:txBody>
      </p:sp>
    </p:spTree>
    <p:extLst>
      <p:ext uri="{BB962C8B-B14F-4D97-AF65-F5344CB8AC3E}">
        <p14:creationId xmlns:p14="http://schemas.microsoft.com/office/powerpoint/2010/main" val="42264072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a:t>Armpits, feet and pubic area</a:t>
            </a:r>
          </a:p>
          <a:p>
            <a:pPr marL="228600" indent="-228600">
              <a:buAutoNum type="arabicPeriod"/>
            </a:pPr>
            <a:r>
              <a:rPr lang="en-GB" dirty="0"/>
              <a:t>It starts around age 9 years old or can start as late as 16 years old and can last for a few years.</a:t>
            </a:r>
          </a:p>
          <a:p>
            <a:pPr marL="228600" indent="-228600">
              <a:buAutoNum type="arabicPeriod"/>
            </a:pPr>
            <a:r>
              <a:rPr lang="en-GB" dirty="0"/>
              <a:t>In people with a vulva, the hormone oestrogen stimulates milk glands in breasts to grow. Milk glands are cushioned by fatty tissue for protection. It takes about 3-5 years to fully develop. These hormones can cause some swelling and tenderness in the breast area.</a:t>
            </a:r>
          </a:p>
          <a:p>
            <a:pPr marL="228600" indent="-228600">
              <a:buAutoNum type="arabicPeriod"/>
            </a:pPr>
            <a:r>
              <a:rPr lang="en-GB" dirty="0"/>
              <a:t>Period or menstrual cycle</a:t>
            </a:r>
          </a:p>
          <a:p>
            <a:pPr marL="228600" indent="-228600">
              <a:buAutoNum type="arabicPeriod"/>
            </a:pPr>
            <a:r>
              <a:rPr lang="en-GB" dirty="0"/>
              <a:t>Sperm / seaman</a:t>
            </a:r>
          </a:p>
          <a:p>
            <a:pPr marL="228600" indent="-228600">
              <a:buAutoNum type="arabicPeriod"/>
            </a:pPr>
            <a:r>
              <a:rPr lang="en-GB" dirty="0"/>
              <a:t>No everyone changes during puberty at different times and different speeds, if puberty does not happen for you then you by the age of 16 year (year 11) then speak to a trusted adult who can access the GP for you to speak about this further.</a:t>
            </a:r>
          </a:p>
          <a:p>
            <a:pPr marL="228600" indent="-228600">
              <a:buAutoNum type="arabicPeriod"/>
            </a:pPr>
            <a:endParaRPr lang="en-GB" dirty="0"/>
          </a:p>
        </p:txBody>
      </p:sp>
      <p:sp>
        <p:nvSpPr>
          <p:cNvPr id="4" name="Slide Number Placeholder 3"/>
          <p:cNvSpPr>
            <a:spLocks noGrp="1"/>
          </p:cNvSpPr>
          <p:nvPr>
            <p:ph type="sldNum" sz="quarter" idx="10"/>
          </p:nvPr>
        </p:nvSpPr>
        <p:spPr/>
        <p:txBody>
          <a:bodyPr/>
          <a:lstStyle/>
          <a:p>
            <a:fld id="{A279541C-6AEC-46DE-925F-9CE481E4D057}" type="slidenum">
              <a:rPr lang="en-GB" smtClean="0"/>
              <a:t>15</a:t>
            </a:fld>
            <a:endParaRPr lang="en-GB"/>
          </a:p>
        </p:txBody>
      </p:sp>
    </p:spTree>
    <p:extLst>
      <p:ext uri="{BB962C8B-B14F-4D97-AF65-F5344CB8AC3E}">
        <p14:creationId xmlns:p14="http://schemas.microsoft.com/office/powerpoint/2010/main" val="33525139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consent means understanding that everyone has a choice and the right to say "yes" or "no" to something that involves them, such as physical touch, their belongings, or their personal space. It's about asking for permission and respecting the answer, even if it's a "no". Children should also learn they can change their minds after giving consent and that they have the right to set boundaries and say "no" to things that make them uncomfortable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legal age of consent in the UK to have a sexual relationship is 16 years old</a:t>
            </a:r>
          </a:p>
          <a:p>
            <a:r>
              <a:rPr lang="en-GB" sz="1200" b="0" i="0" kern="1200" dirty="0">
                <a:solidFill>
                  <a:schemeClr val="tx1"/>
                </a:solidFill>
                <a:effectLst/>
                <a:latin typeface="+mn-lt"/>
                <a:ea typeface="+mn-ea"/>
                <a:cs typeface="+mn-cs"/>
              </a:rPr>
              <a:t> (that is when you will be in year 11 or when you leave school)</a:t>
            </a:r>
          </a:p>
          <a:p>
            <a:r>
              <a:rPr lang="en-GB" sz="1200" b="0" i="0" kern="1200" dirty="0">
                <a:solidFill>
                  <a:schemeClr val="tx1"/>
                </a:solidFill>
                <a:effectLst/>
                <a:latin typeface="+mn-lt"/>
                <a:ea typeface="+mn-ea"/>
                <a:cs typeface="+mn-cs"/>
              </a:rPr>
              <a:t>Any sexual acts under that age is illegal.</a:t>
            </a:r>
            <a:endParaRPr lang="en-GB" dirty="0"/>
          </a:p>
        </p:txBody>
      </p:sp>
      <p:sp>
        <p:nvSpPr>
          <p:cNvPr id="4" name="Slide Number Placeholder 3"/>
          <p:cNvSpPr>
            <a:spLocks noGrp="1"/>
          </p:cNvSpPr>
          <p:nvPr>
            <p:ph type="sldNum" sz="quarter" idx="5"/>
          </p:nvPr>
        </p:nvSpPr>
        <p:spPr/>
        <p:txBody>
          <a:bodyPr/>
          <a:lstStyle/>
          <a:p>
            <a:fld id="{6C4F1470-32E7-4390-9F06-B7C4515E36AE}" type="slidenum">
              <a:rPr lang="en-GB" smtClean="0"/>
              <a:t>16</a:t>
            </a:fld>
            <a:endParaRPr lang="en-GB"/>
          </a:p>
        </p:txBody>
      </p:sp>
    </p:spTree>
    <p:extLst>
      <p:ext uri="{BB962C8B-B14F-4D97-AF65-F5344CB8AC3E}">
        <p14:creationId xmlns:p14="http://schemas.microsoft.com/office/powerpoint/2010/main" val="10498707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4F1470-32E7-4390-9F06-B7C4515E36AE}" type="slidenum">
              <a:rPr lang="en-GB" smtClean="0"/>
              <a:t>18</a:t>
            </a:fld>
            <a:endParaRPr lang="en-GB"/>
          </a:p>
        </p:txBody>
      </p:sp>
    </p:spTree>
    <p:extLst>
      <p:ext uri="{BB962C8B-B14F-4D97-AF65-F5344CB8AC3E}">
        <p14:creationId xmlns:p14="http://schemas.microsoft.com/office/powerpoint/2010/main" val="25490983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dirty="0">
                <a:hlinkClick r:id="rId3"/>
              </a:rPr>
              <a:t>5 How are babies made? – YouTube</a:t>
            </a:r>
            <a:r>
              <a:rPr lang="en-GB" dirty="0"/>
              <a:t> https://www.youtube.com/watch?v=QekcR7JI4Po&amp;list=PLltgannkj2UG1oLFaDGQsaCfUboF17aH2&amp;index=5</a:t>
            </a:r>
            <a:endParaRPr lang="en-US" sz="1200" b="1" kern="1200" dirty="0">
              <a:solidFill>
                <a:schemeClr val="tx1"/>
              </a:solidFill>
              <a:effectLst/>
              <a:latin typeface="+mn-lt"/>
              <a:ea typeface="+mn-ea"/>
              <a:cs typeface="+mn-cs"/>
            </a:endParaRP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Discuss before showing the image of intercourse how sexual reproduction works. </a:t>
            </a:r>
          </a:p>
          <a:p>
            <a:pPr lvl="0"/>
            <a:endParaRPr lang="en-US" sz="1200" b="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Bring up the image of sexual intercourse and explain what they are looking at. </a:t>
            </a:r>
          </a:p>
          <a:p>
            <a:pPr lvl="0"/>
            <a:r>
              <a:rPr lang="en-US" sz="1200" b="0" kern="1200" dirty="0">
                <a:solidFill>
                  <a:schemeClr val="tx1"/>
                </a:solidFill>
                <a:effectLst/>
                <a:latin typeface="+mn-lt"/>
                <a:ea typeface="+mn-ea"/>
                <a:cs typeface="+mn-cs"/>
              </a:rPr>
              <a:t>This slide shows a cross section of sexual intercourse for the purpose of reproduction. </a:t>
            </a:r>
          </a:p>
          <a:p>
            <a:pPr lvl="0"/>
            <a:r>
              <a:rPr lang="en-US" sz="1200" b="0" kern="1200" dirty="0">
                <a:solidFill>
                  <a:schemeClr val="tx1"/>
                </a:solidFill>
                <a:effectLst/>
                <a:latin typeface="+mn-lt"/>
                <a:ea typeface="+mn-ea"/>
                <a:cs typeface="+mn-cs"/>
              </a:rPr>
              <a:t>Explain that the male's penis will become erect like we talked about previously. </a:t>
            </a:r>
          </a:p>
          <a:p>
            <a:pPr lvl="0"/>
            <a:r>
              <a:rPr lang="en-US" sz="1200" b="0" kern="1200" dirty="0">
                <a:solidFill>
                  <a:schemeClr val="tx1"/>
                </a:solidFill>
                <a:effectLst/>
                <a:latin typeface="+mn-lt"/>
                <a:ea typeface="+mn-ea"/>
                <a:cs typeface="+mn-cs"/>
              </a:rPr>
              <a:t>The male will put the erect penis into the female's vagina</a:t>
            </a:r>
          </a:p>
          <a:p>
            <a:pPr lvl="0"/>
            <a:r>
              <a:rPr lang="en-US" sz="1200" b="0" kern="1200" dirty="0">
                <a:solidFill>
                  <a:schemeClr val="tx1"/>
                </a:solidFill>
                <a:effectLst/>
                <a:latin typeface="+mn-lt"/>
                <a:ea typeface="+mn-ea"/>
                <a:cs typeface="+mn-cs"/>
              </a:rPr>
              <a:t>The male will ejaculate, and sperm will travel from the testes through the sperm duct and into the vagina. </a:t>
            </a:r>
          </a:p>
          <a:p>
            <a:pPr lvl="0"/>
            <a:r>
              <a:rPr lang="en-US" sz="1200" b="0" kern="1200" dirty="0">
                <a:solidFill>
                  <a:schemeClr val="tx1"/>
                </a:solidFill>
                <a:effectLst/>
                <a:latin typeface="+mn-lt"/>
                <a:ea typeface="+mn-ea"/>
                <a:cs typeface="+mn-cs"/>
              </a:rPr>
              <a:t>The sperm will then travel up the vagina and into the uterus in the search for the egg. </a:t>
            </a:r>
          </a:p>
          <a:p>
            <a:pPr lvl="0"/>
            <a:r>
              <a:rPr lang="en-US" sz="1200" b="0" kern="1200" dirty="0">
                <a:solidFill>
                  <a:schemeClr val="tx1"/>
                </a:solidFill>
                <a:effectLst/>
                <a:latin typeface="+mn-lt"/>
                <a:ea typeface="+mn-ea"/>
                <a:cs typeface="+mn-cs"/>
              </a:rPr>
              <a:t>Sperm can survive inside the female for up to five days. </a:t>
            </a:r>
          </a:p>
          <a:p>
            <a:pPr lvl="0"/>
            <a:r>
              <a:rPr lang="en-US" sz="1200" b="0" kern="1200" dirty="0">
                <a:solidFill>
                  <a:schemeClr val="tx1"/>
                </a:solidFill>
                <a:effectLst/>
                <a:latin typeface="+mn-lt"/>
                <a:ea typeface="+mn-ea"/>
                <a:cs typeface="+mn-cs"/>
              </a:rPr>
              <a:t>If egg is ready and has been released by the ovary, and the sperm and egg meet, the sperm may </a:t>
            </a:r>
            <a:r>
              <a:rPr lang="en-US" sz="1200" b="0" kern="1200" dirty="0" err="1">
                <a:solidFill>
                  <a:schemeClr val="tx1"/>
                </a:solidFill>
                <a:effectLst/>
                <a:latin typeface="+mn-lt"/>
                <a:ea typeface="+mn-ea"/>
                <a:cs typeface="+mn-cs"/>
              </a:rPr>
              <a:t>fertilise</a:t>
            </a:r>
            <a:r>
              <a:rPr lang="en-US" sz="1200" b="0" kern="1200" dirty="0">
                <a:solidFill>
                  <a:schemeClr val="tx1"/>
                </a:solidFill>
                <a:effectLst/>
                <a:latin typeface="+mn-lt"/>
                <a:ea typeface="+mn-ea"/>
                <a:cs typeface="+mn-cs"/>
              </a:rPr>
              <a:t> the egg, and begin growing into a baby. </a:t>
            </a:r>
          </a:p>
          <a:p>
            <a:pPr lvl="0"/>
            <a:r>
              <a:rPr lang="en-US" sz="1200" b="0" kern="1200" dirty="0">
                <a:solidFill>
                  <a:schemeClr val="tx1"/>
                </a:solidFill>
                <a:effectLst/>
                <a:latin typeface="+mn-lt"/>
                <a:ea typeface="+mn-ea"/>
                <a:cs typeface="+mn-cs"/>
              </a:rPr>
              <a:t>Only one sperm can </a:t>
            </a:r>
            <a:r>
              <a:rPr lang="en-US" sz="1200" b="0" kern="1200" dirty="0" err="1">
                <a:solidFill>
                  <a:schemeClr val="tx1"/>
                </a:solidFill>
                <a:effectLst/>
                <a:latin typeface="+mn-lt"/>
                <a:ea typeface="+mn-ea"/>
                <a:cs typeface="+mn-cs"/>
              </a:rPr>
              <a:t>fertilise</a:t>
            </a:r>
            <a:r>
              <a:rPr lang="en-US" sz="1200" b="0" kern="1200" dirty="0">
                <a:solidFill>
                  <a:schemeClr val="tx1"/>
                </a:solidFill>
                <a:effectLst/>
                <a:latin typeface="+mn-lt"/>
                <a:ea typeface="+mn-ea"/>
                <a:cs typeface="+mn-cs"/>
              </a:rPr>
              <a:t> the egg. </a:t>
            </a:r>
          </a:p>
          <a:p>
            <a:pPr lvl="0"/>
            <a:endParaRPr lang="en-US" sz="1200" b="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Once the sperm has got inside the egg (fertilized) it is known as a zygote. The cells divide and start to grow. </a:t>
            </a:r>
          </a:p>
          <a:p>
            <a:pPr lvl="0"/>
            <a:endParaRPr lang="en-US"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79541C-6AEC-46DE-925F-9CE481E4D05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58604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dirty="0">
                <a:hlinkClick r:id="rId3"/>
              </a:rPr>
              <a:t>5 How are babies made? – YouTube</a:t>
            </a:r>
            <a:r>
              <a:rPr lang="en-GB" dirty="0"/>
              <a:t> https://www.youtube.com/watch?v=QekcR7JI4Po&amp;list=PLltgannkj2UG1oLFaDGQsaCfUboF17aH2&amp;index=5</a:t>
            </a:r>
            <a:endParaRPr lang="en-US" sz="1200" b="1" kern="1200" dirty="0">
              <a:solidFill>
                <a:schemeClr val="tx1"/>
              </a:solidFill>
              <a:effectLst/>
              <a:latin typeface="+mn-lt"/>
              <a:ea typeface="+mn-ea"/>
              <a:cs typeface="+mn-cs"/>
            </a:endParaRP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Discuss before showing the image of intercourse how sexual reproduction works. </a:t>
            </a:r>
          </a:p>
          <a:p>
            <a:pPr lvl="0"/>
            <a:endParaRPr lang="en-US" sz="1200" b="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Bring up the image of sexual intercourse and explain what they are looking at. </a:t>
            </a:r>
          </a:p>
          <a:p>
            <a:pPr lvl="0"/>
            <a:r>
              <a:rPr lang="en-US" sz="1200" b="0" kern="1200" dirty="0">
                <a:solidFill>
                  <a:schemeClr val="tx1"/>
                </a:solidFill>
                <a:effectLst/>
                <a:latin typeface="+mn-lt"/>
                <a:ea typeface="+mn-ea"/>
                <a:cs typeface="+mn-cs"/>
              </a:rPr>
              <a:t>This slide shows a cross section of sexual intercourse for the purpose of reproduction. </a:t>
            </a:r>
          </a:p>
          <a:p>
            <a:pPr lvl="0"/>
            <a:r>
              <a:rPr lang="en-US" sz="1200" b="0" kern="1200" dirty="0">
                <a:solidFill>
                  <a:schemeClr val="tx1"/>
                </a:solidFill>
                <a:effectLst/>
                <a:latin typeface="+mn-lt"/>
                <a:ea typeface="+mn-ea"/>
                <a:cs typeface="+mn-cs"/>
              </a:rPr>
              <a:t>Explain that the males penis will become erect like we talked about previously. </a:t>
            </a:r>
          </a:p>
          <a:p>
            <a:pPr lvl="0"/>
            <a:r>
              <a:rPr lang="en-US" sz="1200" b="0" kern="1200" dirty="0">
                <a:solidFill>
                  <a:schemeClr val="tx1"/>
                </a:solidFill>
                <a:effectLst/>
                <a:latin typeface="+mn-lt"/>
                <a:ea typeface="+mn-ea"/>
                <a:cs typeface="+mn-cs"/>
              </a:rPr>
              <a:t>The male will put the erect penis into the females vagina</a:t>
            </a:r>
          </a:p>
          <a:p>
            <a:pPr lvl="0"/>
            <a:r>
              <a:rPr lang="en-US" sz="1200" b="0" kern="1200" dirty="0">
                <a:solidFill>
                  <a:schemeClr val="tx1"/>
                </a:solidFill>
                <a:effectLst/>
                <a:latin typeface="+mn-lt"/>
                <a:ea typeface="+mn-ea"/>
                <a:cs typeface="+mn-cs"/>
              </a:rPr>
              <a:t>The male will ejaculate, and sperm will travel from the testes through the sperm duct and into the vagina. </a:t>
            </a:r>
          </a:p>
          <a:p>
            <a:pPr lvl="0"/>
            <a:r>
              <a:rPr lang="en-US" sz="1200" b="0" kern="1200" dirty="0">
                <a:solidFill>
                  <a:schemeClr val="tx1"/>
                </a:solidFill>
                <a:effectLst/>
                <a:latin typeface="+mn-lt"/>
                <a:ea typeface="+mn-ea"/>
                <a:cs typeface="+mn-cs"/>
              </a:rPr>
              <a:t>The sperm will then travel up the vagina and into the uterus in the search for the egg. </a:t>
            </a:r>
          </a:p>
          <a:p>
            <a:pPr lvl="0"/>
            <a:r>
              <a:rPr lang="en-US" sz="1200" b="0" kern="1200" dirty="0">
                <a:solidFill>
                  <a:schemeClr val="tx1"/>
                </a:solidFill>
                <a:effectLst/>
                <a:latin typeface="+mn-lt"/>
                <a:ea typeface="+mn-ea"/>
                <a:cs typeface="+mn-cs"/>
              </a:rPr>
              <a:t>Sperm can survive inside the female for up to five days. </a:t>
            </a:r>
          </a:p>
          <a:p>
            <a:pPr lvl="0"/>
            <a:r>
              <a:rPr lang="en-US" sz="1200" b="0" kern="1200" dirty="0">
                <a:solidFill>
                  <a:schemeClr val="tx1"/>
                </a:solidFill>
                <a:effectLst/>
                <a:latin typeface="+mn-lt"/>
                <a:ea typeface="+mn-ea"/>
                <a:cs typeface="+mn-cs"/>
              </a:rPr>
              <a:t>If egg is ready and has been released by the ovary, and the sperm and egg meet, the sperm may </a:t>
            </a:r>
            <a:r>
              <a:rPr lang="en-US" sz="1200" b="0" kern="1200" dirty="0" err="1">
                <a:solidFill>
                  <a:schemeClr val="tx1"/>
                </a:solidFill>
                <a:effectLst/>
                <a:latin typeface="+mn-lt"/>
                <a:ea typeface="+mn-ea"/>
                <a:cs typeface="+mn-cs"/>
              </a:rPr>
              <a:t>fertilise</a:t>
            </a:r>
            <a:r>
              <a:rPr lang="en-US" sz="1200" b="0" kern="1200" dirty="0">
                <a:solidFill>
                  <a:schemeClr val="tx1"/>
                </a:solidFill>
                <a:effectLst/>
                <a:latin typeface="+mn-lt"/>
                <a:ea typeface="+mn-ea"/>
                <a:cs typeface="+mn-cs"/>
              </a:rPr>
              <a:t> the egg, and begin growing into a baby. </a:t>
            </a:r>
          </a:p>
          <a:p>
            <a:pPr lvl="0"/>
            <a:r>
              <a:rPr lang="en-US" sz="1200" b="0" kern="1200" dirty="0">
                <a:solidFill>
                  <a:schemeClr val="tx1"/>
                </a:solidFill>
                <a:effectLst/>
                <a:latin typeface="+mn-lt"/>
                <a:ea typeface="+mn-ea"/>
                <a:cs typeface="+mn-cs"/>
              </a:rPr>
              <a:t>Only one sperm can </a:t>
            </a:r>
            <a:r>
              <a:rPr lang="en-US" sz="1200" b="0" kern="1200" dirty="0" err="1">
                <a:solidFill>
                  <a:schemeClr val="tx1"/>
                </a:solidFill>
                <a:effectLst/>
                <a:latin typeface="+mn-lt"/>
                <a:ea typeface="+mn-ea"/>
                <a:cs typeface="+mn-cs"/>
              </a:rPr>
              <a:t>fertilise</a:t>
            </a:r>
            <a:r>
              <a:rPr lang="en-US" sz="1200" b="0" kern="1200" dirty="0">
                <a:solidFill>
                  <a:schemeClr val="tx1"/>
                </a:solidFill>
                <a:effectLst/>
                <a:latin typeface="+mn-lt"/>
                <a:ea typeface="+mn-ea"/>
                <a:cs typeface="+mn-cs"/>
              </a:rPr>
              <a:t> the egg. </a:t>
            </a:r>
          </a:p>
          <a:p>
            <a:pPr lvl="0"/>
            <a:endParaRPr lang="en-US" sz="1200" b="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Once the sperm has got inside the egg (fertilized) it is known as a zygote. The cells divide and start to grow. </a:t>
            </a:r>
          </a:p>
          <a:p>
            <a:pPr lvl="0"/>
            <a:endParaRPr lang="en-US"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79541C-6AEC-46DE-925F-9CE481E4D05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1865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Talk through the video explaining to the children what is happening as they watch it. </a:t>
            </a:r>
          </a:p>
          <a:p>
            <a:pPr lvl="0"/>
            <a:r>
              <a:rPr lang="en-US" sz="1200" kern="1200" dirty="0">
                <a:solidFill>
                  <a:schemeClr val="tx1"/>
                </a:solidFill>
                <a:effectLst/>
                <a:latin typeface="+mn-lt"/>
                <a:ea typeface="+mn-ea"/>
                <a:cs typeface="+mn-cs"/>
              </a:rPr>
              <a:t>Explain the video initially shows an ejaculation, the sperm travels to meet the egg. </a:t>
            </a:r>
          </a:p>
          <a:p>
            <a:pPr lvl="0"/>
            <a:r>
              <a:rPr lang="en-US" sz="1200" kern="1200" dirty="0">
                <a:solidFill>
                  <a:schemeClr val="tx1"/>
                </a:solidFill>
                <a:effectLst/>
                <a:latin typeface="+mn-lt"/>
                <a:ea typeface="+mn-ea"/>
                <a:cs typeface="+mn-cs"/>
              </a:rPr>
              <a:t>A sperm </a:t>
            </a:r>
            <a:r>
              <a:rPr lang="en-US" sz="1200" kern="1200" dirty="0" err="1">
                <a:solidFill>
                  <a:schemeClr val="tx1"/>
                </a:solidFill>
                <a:effectLst/>
                <a:latin typeface="+mn-lt"/>
                <a:ea typeface="+mn-ea"/>
                <a:cs typeface="+mn-cs"/>
              </a:rPr>
              <a:t>fertilises</a:t>
            </a:r>
            <a:r>
              <a:rPr lang="en-US" sz="1200" kern="1200" dirty="0">
                <a:solidFill>
                  <a:schemeClr val="tx1"/>
                </a:solidFill>
                <a:effectLst/>
                <a:latin typeface="+mn-lt"/>
                <a:ea typeface="+mn-ea"/>
                <a:cs typeface="+mn-cs"/>
              </a:rPr>
              <a:t> the egg, and a baby begins to grow. </a:t>
            </a:r>
          </a:p>
          <a:p>
            <a:pPr lvl="0"/>
            <a:r>
              <a:rPr lang="en-US" sz="1200" kern="1200" dirty="0">
                <a:solidFill>
                  <a:schemeClr val="tx1"/>
                </a:solidFill>
                <a:effectLst/>
                <a:latin typeface="+mn-lt"/>
                <a:ea typeface="+mn-ea"/>
                <a:cs typeface="+mn-cs"/>
              </a:rPr>
              <a:t>Discuss the baby growing and the stages you can see. </a:t>
            </a:r>
          </a:p>
          <a:p>
            <a:pPr lvl="0"/>
            <a:r>
              <a:rPr lang="en-US" sz="1200" kern="1200" dirty="0">
                <a:solidFill>
                  <a:schemeClr val="tx1"/>
                </a:solidFill>
                <a:effectLst/>
                <a:latin typeface="+mn-lt"/>
                <a:ea typeface="+mn-ea"/>
                <a:cs typeface="+mn-cs"/>
              </a:rPr>
              <a:t>Talk afterwards about the birth, how babies are born. </a:t>
            </a:r>
          </a:p>
          <a:p>
            <a:pPr lvl="0"/>
            <a:r>
              <a:rPr lang="en-US" sz="1200" kern="1200" dirty="0">
                <a:solidFill>
                  <a:schemeClr val="tx1"/>
                </a:solidFill>
                <a:effectLst/>
                <a:latin typeface="+mn-lt"/>
                <a:ea typeface="+mn-ea"/>
                <a:cs typeface="+mn-cs"/>
              </a:rPr>
              <a:t>They ways which babies can be born, vaginal delivery and c-section. </a:t>
            </a:r>
          </a:p>
          <a:p>
            <a:pPr lvl="0"/>
            <a:r>
              <a:rPr lang="en-US" sz="1200" kern="1200" dirty="0">
                <a:solidFill>
                  <a:schemeClr val="tx1"/>
                </a:solidFill>
                <a:effectLst/>
                <a:latin typeface="+mn-lt"/>
                <a:ea typeface="+mn-ea"/>
                <a:cs typeface="+mn-cs"/>
              </a:rPr>
              <a:t>The umbilical cord, what it is for. </a:t>
            </a:r>
          </a:p>
          <a:p>
            <a:pPr lvl="0"/>
            <a:r>
              <a:rPr lang="en-US" sz="1200" kern="1200" dirty="0">
                <a:solidFill>
                  <a:schemeClr val="tx1"/>
                </a:solidFill>
                <a:effectLst/>
                <a:latin typeface="+mn-lt"/>
                <a:ea typeface="+mn-ea"/>
                <a:cs typeface="+mn-cs"/>
              </a:rPr>
              <a:t>How long a baby is in the womb for (womb is another term for uterus). </a:t>
            </a:r>
          </a:p>
          <a:p>
            <a:pPr lvl="0"/>
            <a:r>
              <a:rPr lang="en-US" sz="1200" kern="1200" dirty="0">
                <a:solidFill>
                  <a:schemeClr val="tx1"/>
                </a:solidFill>
                <a:effectLst/>
                <a:latin typeface="+mn-lt"/>
                <a:ea typeface="+mn-ea"/>
                <a:cs typeface="+mn-cs"/>
              </a:rPr>
              <a:t>Use this time to let the students ask questions. </a:t>
            </a: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A279541C-6AEC-46DE-925F-9CE481E4D057}" type="slidenum">
              <a:rPr lang="en-GB" smtClean="0">
                <a:solidFill>
                  <a:prstClr val="black"/>
                </a:solidFill>
              </a:rPr>
              <a:pPr/>
              <a:t>21</a:t>
            </a:fld>
            <a:endParaRPr lang="en-GB">
              <a:solidFill>
                <a:prstClr val="black"/>
              </a:solidFill>
            </a:endParaRPr>
          </a:p>
        </p:txBody>
      </p:sp>
      <p:sp>
        <p:nvSpPr>
          <p:cNvPr id="5" name="Rectangle 4"/>
          <p:cNvSpPr/>
          <p:nvPr/>
        </p:nvSpPr>
        <p:spPr>
          <a:xfrm>
            <a:off x="673788" y="5790350"/>
            <a:ext cx="5390305" cy="1015663"/>
          </a:xfrm>
          <a:prstGeom prst="rect">
            <a:avLst/>
          </a:prstGeom>
        </p:spPr>
        <p:txBody>
          <a:bodyPr wrap="square">
            <a:spAutoFit/>
          </a:bodyPr>
          <a:lstStyle/>
          <a:p>
            <a:pPr lvl="0"/>
            <a:r>
              <a:rPr lang="en-US" sz="1200" dirty="0"/>
              <a:t>Ask the class if they know of anyone in their family who are expecting a baby.</a:t>
            </a:r>
            <a:endParaRPr lang="en-GB" sz="1200" dirty="0"/>
          </a:p>
          <a:p>
            <a:pPr lvl="0"/>
            <a:r>
              <a:rPr lang="en-US" sz="1200" dirty="0"/>
              <a:t>What word do we use to describe a women who is expecting a baby?</a:t>
            </a:r>
            <a:endParaRPr lang="en-GB" sz="1200" dirty="0"/>
          </a:p>
          <a:p>
            <a:pPr lvl="0"/>
            <a:r>
              <a:rPr lang="en-US" sz="1200" dirty="0"/>
              <a:t>Ask if they know how a baby inside mum’s tummy gets its nourishment?</a:t>
            </a:r>
            <a:endParaRPr lang="en-GB" sz="1200" dirty="0"/>
          </a:p>
          <a:p>
            <a:pPr lvl="0"/>
            <a:r>
              <a:rPr lang="en-US" sz="1200" dirty="0"/>
              <a:t>Ask if they know how a baby is born? Hand out How is a baby born? </a:t>
            </a:r>
            <a:endParaRPr lang="en-GB" sz="1200" dirty="0"/>
          </a:p>
          <a:p>
            <a:pPr lvl="0"/>
            <a:r>
              <a:rPr lang="en-US" sz="1200" dirty="0"/>
              <a:t>Show clip</a:t>
            </a:r>
            <a:endParaRPr lang="en-GB" sz="1200" dirty="0"/>
          </a:p>
        </p:txBody>
      </p:sp>
    </p:spTree>
    <p:extLst>
      <p:ext uri="{BB962C8B-B14F-4D97-AF65-F5344CB8AC3E}">
        <p14:creationId xmlns:p14="http://schemas.microsoft.com/office/powerpoint/2010/main" val="42153531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1" u="sng" kern="1200" dirty="0">
                <a:solidFill>
                  <a:schemeClr val="tx1"/>
                </a:solidFill>
                <a:effectLst/>
                <a:latin typeface="+mn-lt"/>
                <a:ea typeface="+mn-ea"/>
                <a:cs typeface="+mn-cs"/>
              </a:rPr>
              <a:t>Ask the class does any of them know how a boy is made and how a girl is made?</a:t>
            </a:r>
          </a:p>
          <a:p>
            <a:pPr lvl="0"/>
            <a:r>
              <a:rPr lang="en-US" sz="1200" kern="1200" dirty="0">
                <a:solidFill>
                  <a:schemeClr val="tx1"/>
                </a:solidFill>
                <a:effectLst/>
                <a:latin typeface="+mn-lt"/>
                <a:ea typeface="+mn-ea"/>
                <a:cs typeface="+mn-cs"/>
              </a:rPr>
              <a:t>Explain that there are two types of sperms, some with x chromosomes and some with y. </a:t>
            </a:r>
          </a:p>
          <a:p>
            <a:pPr lvl="0"/>
            <a:r>
              <a:rPr lang="en-US" sz="1200" kern="1200" dirty="0">
                <a:solidFill>
                  <a:schemeClr val="tx1"/>
                </a:solidFill>
                <a:effectLst/>
                <a:latin typeface="+mn-lt"/>
                <a:ea typeface="+mn-ea"/>
                <a:cs typeface="+mn-cs"/>
              </a:rPr>
              <a:t>All eggs are x. </a:t>
            </a:r>
          </a:p>
          <a:p>
            <a:pPr lvl="0"/>
            <a:r>
              <a:rPr lang="en-US" sz="1200" kern="1200" dirty="0">
                <a:solidFill>
                  <a:schemeClr val="tx1"/>
                </a:solidFill>
                <a:effectLst/>
                <a:latin typeface="+mn-lt"/>
                <a:ea typeface="+mn-ea"/>
                <a:cs typeface="+mn-cs"/>
              </a:rPr>
              <a:t>Use the demonstration cards to explain that if a y sperm fertilizes an egg it will be a boy (</a:t>
            </a:r>
            <a:r>
              <a:rPr lang="en-US" sz="1200" kern="1200" dirty="0" err="1">
                <a:solidFill>
                  <a:schemeClr val="tx1"/>
                </a:solidFill>
                <a:effectLst/>
                <a:latin typeface="+mn-lt"/>
                <a:ea typeface="+mn-ea"/>
                <a:cs typeface="+mn-cs"/>
              </a:rPr>
              <a:t>xy</a:t>
            </a:r>
            <a:r>
              <a:rPr lang="en-US" sz="1200" kern="1200" dirty="0">
                <a:solidFill>
                  <a:schemeClr val="tx1"/>
                </a:solidFill>
                <a:effectLst/>
                <a:latin typeface="+mn-lt"/>
                <a:ea typeface="+mn-ea"/>
                <a:cs typeface="+mn-cs"/>
              </a:rPr>
              <a:t>)</a:t>
            </a:r>
          </a:p>
          <a:p>
            <a:pPr lvl="0"/>
            <a:r>
              <a:rPr lang="en-US" sz="1200" kern="1200" dirty="0">
                <a:solidFill>
                  <a:schemeClr val="tx1"/>
                </a:solidFill>
                <a:effectLst/>
                <a:latin typeface="+mn-lt"/>
                <a:ea typeface="+mn-ea"/>
                <a:cs typeface="+mn-cs"/>
              </a:rPr>
              <a:t>If an x sperm fertilizes an egg it will be a girl (xx)</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Ask the class if any of them know what type of twins there can be?</a:t>
            </a:r>
          </a:p>
          <a:p>
            <a:pPr lvl="0"/>
            <a:r>
              <a:rPr lang="en-US" sz="1200" b="1" u="sng" kern="1200" dirty="0">
                <a:solidFill>
                  <a:schemeClr val="tx1"/>
                </a:solidFill>
                <a:effectLst/>
                <a:latin typeface="+mn-lt"/>
                <a:ea typeface="+mn-ea"/>
                <a:cs typeface="+mn-cs"/>
              </a:rPr>
              <a:t>Fraternal twins</a:t>
            </a:r>
          </a:p>
          <a:p>
            <a:pPr algn="l"/>
            <a:r>
              <a:rPr lang="en-GB" b="0" i="0" dirty="0">
                <a:solidFill>
                  <a:srgbClr val="000000"/>
                </a:solidFill>
                <a:effectLst/>
                <a:latin typeface="Open Sans" panose="020B0606030504020204" pitchFamily="34" charset="0"/>
              </a:rPr>
              <a:t>All pregnancies start when a sperm fertilises an egg. </a:t>
            </a:r>
          </a:p>
          <a:p>
            <a:pPr algn="l"/>
            <a:r>
              <a:rPr lang="en-GB" b="0" i="0" dirty="0">
                <a:solidFill>
                  <a:srgbClr val="000000"/>
                </a:solidFill>
                <a:effectLst/>
                <a:latin typeface="Open Sans" panose="020B0606030504020204" pitchFamily="34" charset="0"/>
              </a:rPr>
              <a:t>Sometimes a woman’s ovaries release 2 eggs in the same menstrual </a:t>
            </a:r>
            <a:r>
              <a:rPr lang="en-GB" b="0" i="0" dirty="0" err="1">
                <a:solidFill>
                  <a:srgbClr val="000000"/>
                </a:solidFill>
                <a:effectLst/>
                <a:latin typeface="Open Sans" panose="020B0606030504020204" pitchFamily="34" charset="0"/>
              </a:rPr>
              <a:t>cyle</a:t>
            </a:r>
            <a:r>
              <a:rPr lang="en-GB" b="0" i="0" dirty="0">
                <a:solidFill>
                  <a:srgbClr val="000000"/>
                </a:solidFill>
                <a:effectLst/>
                <a:latin typeface="Open Sans" panose="020B0606030504020204" pitchFamily="34" charset="0"/>
              </a:rPr>
              <a:t>, and a separate sperm fertilises each egg. </a:t>
            </a:r>
          </a:p>
          <a:p>
            <a:pPr algn="l"/>
            <a:r>
              <a:rPr lang="en-GB" b="0" i="0" dirty="0">
                <a:solidFill>
                  <a:srgbClr val="000000"/>
                </a:solidFill>
                <a:effectLst/>
                <a:latin typeface="Open Sans" panose="020B0606030504020204" pitchFamily="34" charset="0"/>
              </a:rPr>
              <a:t>This forms twins. </a:t>
            </a:r>
          </a:p>
          <a:p>
            <a:pPr algn="l"/>
            <a:r>
              <a:rPr lang="en-GB" b="0" i="0" dirty="0">
                <a:solidFill>
                  <a:srgbClr val="000000"/>
                </a:solidFill>
                <a:effectLst/>
                <a:latin typeface="Open Sans" panose="020B0606030504020204" pitchFamily="34" charset="0"/>
              </a:rPr>
              <a:t>These twins are called fraternal twins, dizygotic twins (meaning two zygotes) or non-identical twins.</a:t>
            </a:r>
          </a:p>
          <a:p>
            <a:pPr algn="l"/>
            <a:r>
              <a:rPr lang="en-GB" b="0" i="0" dirty="0">
                <a:solidFill>
                  <a:srgbClr val="000000"/>
                </a:solidFill>
                <a:effectLst/>
                <a:latin typeface="Open Sans" panose="020B0606030504020204" pitchFamily="34" charset="0"/>
              </a:rPr>
              <a:t>During pregnancy, the developing babies get oxygen and food from their mother through the placentas and umbilical cords. </a:t>
            </a:r>
          </a:p>
          <a:p>
            <a:pPr algn="l"/>
            <a:r>
              <a:rPr lang="en-GB" b="0" i="0" dirty="0">
                <a:solidFill>
                  <a:srgbClr val="000000"/>
                </a:solidFill>
                <a:effectLst/>
                <a:latin typeface="Open Sans" panose="020B0606030504020204" pitchFamily="34" charset="0"/>
              </a:rPr>
              <a:t>Fraternal twins have </a:t>
            </a:r>
            <a:r>
              <a:rPr lang="en-GB" b="1" i="0" dirty="0">
                <a:solidFill>
                  <a:srgbClr val="000000"/>
                </a:solidFill>
                <a:effectLst/>
                <a:latin typeface="Open Sans" panose="020B0606030504020204" pitchFamily="34" charset="0"/>
              </a:rPr>
              <a:t>separate placentas</a:t>
            </a:r>
            <a:r>
              <a:rPr lang="en-GB" b="0" i="0" dirty="0">
                <a:solidFill>
                  <a:srgbClr val="000000"/>
                </a:solidFill>
                <a:effectLst/>
                <a:latin typeface="Open Sans" panose="020B0606030504020204" pitchFamily="34" charset="0"/>
              </a:rPr>
              <a:t> and umbilical cords. </a:t>
            </a:r>
          </a:p>
          <a:p>
            <a:pPr algn="l"/>
            <a:r>
              <a:rPr lang="en-GB" b="0" i="0" dirty="0">
                <a:solidFill>
                  <a:srgbClr val="000000"/>
                </a:solidFill>
                <a:effectLst/>
                <a:latin typeface="Open Sans" panose="020B0606030504020204" pitchFamily="34" charset="0"/>
              </a:rPr>
              <a:t>Fraternal twins can be the same or opposite sex and their genes are as different as any other brother and sister.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000000"/>
                </a:solidFill>
                <a:effectLst/>
                <a:latin typeface="Open Sans" panose="020B0606030504020204" pitchFamily="34" charset="0"/>
              </a:rPr>
              <a:t>Often, same-sex fraternal twins look different. </a:t>
            </a:r>
          </a:p>
          <a:p>
            <a:pPr algn="l"/>
            <a:endParaRPr lang="en-GB" b="0" i="0" dirty="0">
              <a:solidFill>
                <a:srgbClr val="000000"/>
              </a:solidFill>
              <a:effectLst/>
              <a:latin typeface="Open Sans" panose="020B0606030504020204" pitchFamily="34" charset="0"/>
            </a:endParaRPr>
          </a:p>
          <a:p>
            <a:pPr algn="l"/>
            <a:r>
              <a:rPr lang="en-GB" b="1" i="0" u="sng" dirty="0">
                <a:solidFill>
                  <a:srgbClr val="000000"/>
                </a:solidFill>
                <a:effectLst/>
                <a:latin typeface="Open Sans" panose="020B0606030504020204" pitchFamily="34" charset="0"/>
              </a:rPr>
              <a:t>Identical twins</a:t>
            </a:r>
            <a:endParaRPr lang="en-GB" b="0" i="0" dirty="0">
              <a:solidFill>
                <a:srgbClr val="000000"/>
              </a:solidFill>
              <a:effectLst/>
              <a:latin typeface="Open Sans" panose="020B0606030504020204" pitchFamily="34" charset="0"/>
            </a:endParaRPr>
          </a:p>
          <a:p>
            <a:pPr algn="l"/>
            <a:r>
              <a:rPr lang="en-GB" b="0" i="0" dirty="0">
                <a:solidFill>
                  <a:srgbClr val="000000"/>
                </a:solidFill>
                <a:effectLst/>
                <a:latin typeface="Open Sans" panose="020B0606030504020204" pitchFamily="34" charset="0"/>
              </a:rPr>
              <a:t>Sometimes a fertilised egg splits within a few days of conception to produce </a:t>
            </a:r>
            <a:r>
              <a:rPr lang="en-GB" b="1" i="0" dirty="0">
                <a:solidFill>
                  <a:srgbClr val="000000"/>
                </a:solidFill>
                <a:effectLst/>
                <a:latin typeface="Open Sans" panose="020B0606030504020204" pitchFamily="34" charset="0"/>
              </a:rPr>
              <a:t>genetically identical</a:t>
            </a:r>
            <a:r>
              <a:rPr lang="en-GB" b="0" i="0" dirty="0">
                <a:solidFill>
                  <a:srgbClr val="000000"/>
                </a:solidFill>
                <a:effectLst/>
                <a:latin typeface="Open Sans" panose="020B0606030504020204" pitchFamily="34" charset="0"/>
              </a:rPr>
              <a:t> twins. </a:t>
            </a:r>
          </a:p>
          <a:p>
            <a:pPr algn="l"/>
            <a:r>
              <a:rPr lang="en-GB" b="0" i="0" dirty="0">
                <a:solidFill>
                  <a:srgbClr val="000000"/>
                </a:solidFill>
                <a:effectLst/>
                <a:latin typeface="Open Sans" panose="020B0606030504020204" pitchFamily="34" charset="0"/>
              </a:rPr>
              <a:t>Because these twins come from one zygote. </a:t>
            </a:r>
          </a:p>
          <a:p>
            <a:pPr algn="l"/>
            <a:r>
              <a:rPr lang="en-GB" b="0" i="0" dirty="0">
                <a:solidFill>
                  <a:srgbClr val="000000"/>
                </a:solidFill>
                <a:effectLst/>
                <a:latin typeface="Open Sans" panose="020B0606030504020204" pitchFamily="34" charset="0"/>
              </a:rPr>
              <a:t>Identical twins are the same sex and identical. </a:t>
            </a:r>
          </a:p>
          <a:p>
            <a:pPr algn="l"/>
            <a:r>
              <a:rPr lang="en-GB" b="0" i="0" dirty="0">
                <a:solidFill>
                  <a:srgbClr val="000000"/>
                </a:solidFill>
                <a:effectLst/>
                <a:latin typeface="Open Sans" panose="020B0606030504020204" pitchFamily="34" charset="0"/>
              </a:rPr>
              <a:t>There are 3 types of identical twins.</a:t>
            </a:r>
          </a:p>
          <a:p>
            <a:pPr algn="l"/>
            <a:r>
              <a:rPr lang="en-GB" b="0" i="0" dirty="0">
                <a:solidFill>
                  <a:srgbClr val="000000"/>
                </a:solidFill>
                <a:effectLst/>
                <a:latin typeface="Open Sans" panose="020B0606030504020204" pitchFamily="34" charset="0"/>
              </a:rPr>
              <a:t>About one-third of identical twins split soon after fertilisation and form completely separate twins. </a:t>
            </a:r>
          </a:p>
          <a:p>
            <a:pPr algn="l"/>
            <a:r>
              <a:rPr lang="en-GB" b="0" i="0" dirty="0">
                <a:solidFill>
                  <a:srgbClr val="000000"/>
                </a:solidFill>
                <a:effectLst/>
                <a:latin typeface="Open Sans" panose="020B0606030504020204" pitchFamily="34" charset="0"/>
              </a:rPr>
              <a:t>Like fraternal twins, these twins have separate placentas.</a:t>
            </a:r>
          </a:p>
          <a:p>
            <a:pPr algn="l"/>
            <a:r>
              <a:rPr lang="en-GB" b="0" i="0" dirty="0">
                <a:solidFill>
                  <a:srgbClr val="000000"/>
                </a:solidFill>
                <a:effectLst/>
                <a:latin typeface="Open Sans" panose="020B0606030504020204" pitchFamily="34" charset="0"/>
              </a:rPr>
              <a:t>The other two-thirds split after they attach to the wall of the womb. </a:t>
            </a:r>
          </a:p>
          <a:p>
            <a:pPr algn="l"/>
            <a:r>
              <a:rPr lang="en-GB" b="0" i="0" dirty="0">
                <a:solidFill>
                  <a:srgbClr val="000000"/>
                </a:solidFill>
                <a:effectLst/>
                <a:latin typeface="Open Sans" panose="020B0606030504020204" pitchFamily="34" charset="0"/>
              </a:rPr>
              <a:t>As a result, they share a placenta. </a:t>
            </a:r>
          </a:p>
          <a:p>
            <a:pPr algn="l"/>
            <a:r>
              <a:rPr lang="en-GB" b="0" i="0" dirty="0">
                <a:solidFill>
                  <a:srgbClr val="000000"/>
                </a:solidFill>
                <a:effectLst/>
                <a:latin typeface="Open Sans" panose="020B0606030504020204" pitchFamily="34" charset="0"/>
              </a:rPr>
              <a:t>In a very small number of identical twins, splitting might happen even later. </a:t>
            </a:r>
          </a:p>
          <a:p>
            <a:pPr algn="l"/>
            <a:r>
              <a:rPr lang="en-GB" b="0" i="0" dirty="0">
                <a:solidFill>
                  <a:srgbClr val="000000"/>
                </a:solidFill>
                <a:effectLst/>
                <a:latin typeface="Open Sans" panose="020B0606030504020204" pitchFamily="34" charset="0"/>
              </a:rPr>
              <a:t>In this case, both twins share an inner sac, in addition to sharing a placenta (Raising Children, 2022)</a:t>
            </a:r>
          </a:p>
          <a:p>
            <a:pPr algn="l"/>
            <a:r>
              <a:rPr lang="en-GB" dirty="0"/>
              <a:t>The likelihood of having identical twins is about 1 in 250 (about 0.5%).</a:t>
            </a:r>
            <a:endParaRPr lang="en-GB" b="0" i="0" dirty="0">
              <a:solidFill>
                <a:srgbClr val="000000"/>
              </a:solidFill>
              <a:effectLst/>
              <a:latin typeface="Open Sans" panose="020B0606030504020204" pitchFamily="34" charset="0"/>
            </a:endParaRPr>
          </a:p>
          <a:p>
            <a:pPr algn="l"/>
            <a:endParaRPr lang="en-GB" b="0" i="0" dirty="0">
              <a:solidFill>
                <a:srgbClr val="000000"/>
              </a:solidFill>
              <a:effectLst/>
              <a:latin typeface="Open Sans" panose="020B0606030504020204" pitchFamily="34" charset="0"/>
              <a:hlinkClick r:id="rId3"/>
            </a:endParaRPr>
          </a:p>
          <a:p>
            <a:pPr algn="l"/>
            <a:r>
              <a:rPr lang="en-GB" b="0" i="0" dirty="0">
                <a:solidFill>
                  <a:srgbClr val="3A3B3C"/>
                </a:solidFill>
                <a:effectLst/>
                <a:latin typeface="soleil"/>
              </a:rPr>
              <a:t>1 in every 60 births in the UK are twins, triplets or more. </a:t>
            </a:r>
          </a:p>
          <a:p>
            <a:pPr algn="l"/>
            <a:r>
              <a:rPr lang="en-GB" b="0" i="0" dirty="0">
                <a:solidFill>
                  <a:srgbClr val="3A3B3C"/>
                </a:solidFill>
                <a:effectLst/>
                <a:latin typeface="soleil"/>
              </a:rPr>
              <a:t>A woman is more likely to carry multiple babies if:</a:t>
            </a:r>
          </a:p>
          <a:p>
            <a:pPr algn="l">
              <a:buFont typeface="Arial" panose="020B0604020202020204" pitchFamily="34" charset="0"/>
              <a:buChar char="•"/>
            </a:pPr>
            <a:r>
              <a:rPr lang="en-GB" b="0" i="0" u="none" strike="noStrike" dirty="0">
                <a:solidFill>
                  <a:srgbClr val="BD2269"/>
                </a:solidFill>
                <a:effectLst/>
                <a:latin typeface="soleil"/>
                <a:hlinkClick r:id="rId4"/>
              </a:rPr>
              <a:t>they got pregnant using IVF</a:t>
            </a:r>
            <a:r>
              <a:rPr lang="en-GB" b="0" i="0" dirty="0">
                <a:solidFill>
                  <a:srgbClr val="153057"/>
                </a:solidFill>
                <a:effectLst/>
                <a:latin typeface="soleil"/>
              </a:rPr>
              <a:t> (if you had more than 1 embryo transferred into your womb)</a:t>
            </a:r>
          </a:p>
          <a:p>
            <a:pPr algn="l">
              <a:buFont typeface="Arial" panose="020B0604020202020204" pitchFamily="34" charset="0"/>
              <a:buChar char="•"/>
            </a:pPr>
            <a:r>
              <a:rPr lang="en-GB" b="0" i="0" dirty="0">
                <a:solidFill>
                  <a:srgbClr val="153057"/>
                </a:solidFill>
                <a:effectLst/>
                <a:latin typeface="soleil"/>
              </a:rPr>
              <a:t>they are over the age of 35, when you’re more likely to release more than 1 egg during </a:t>
            </a:r>
            <a:r>
              <a:rPr lang="en-GB" b="0" i="0" u="none" strike="noStrike" dirty="0">
                <a:solidFill>
                  <a:srgbClr val="BD2269"/>
                </a:solidFill>
                <a:effectLst/>
                <a:latin typeface="soleil"/>
                <a:hlinkClick r:id="rId5"/>
              </a:rPr>
              <a:t>ovulation</a:t>
            </a:r>
            <a:endParaRPr lang="en-GB" b="0" i="0" dirty="0">
              <a:solidFill>
                <a:srgbClr val="153057"/>
              </a:solidFill>
              <a:effectLst/>
              <a:latin typeface="soleil"/>
            </a:endParaRPr>
          </a:p>
          <a:p>
            <a:pPr algn="l">
              <a:buFont typeface="Arial" panose="020B0604020202020204" pitchFamily="34" charset="0"/>
              <a:buChar char="•"/>
            </a:pPr>
            <a:r>
              <a:rPr lang="en-GB" b="0" i="0" dirty="0">
                <a:solidFill>
                  <a:srgbClr val="153057"/>
                </a:solidFill>
                <a:effectLst/>
                <a:latin typeface="soleil"/>
              </a:rPr>
              <a:t>they have a family history of non-identical twins.</a:t>
            </a:r>
          </a:p>
          <a:p>
            <a:pPr algn="l"/>
            <a:r>
              <a:rPr lang="en-GB" b="0" i="0" dirty="0">
                <a:solidFill>
                  <a:srgbClr val="3A3B3C"/>
                </a:solidFill>
                <a:effectLst/>
                <a:latin typeface="soleil"/>
              </a:rPr>
              <a:t>Identical twins usually do not run in families</a:t>
            </a:r>
          </a:p>
          <a:p>
            <a:pPr algn="l"/>
            <a:endParaRPr lang="en-GB" dirty="0">
              <a:hlinkClick r:id="rId3"/>
            </a:endParaRPr>
          </a:p>
          <a:p>
            <a:endParaRPr lang="en-GB" dirty="0">
              <a:hlinkClick r:id="rId3"/>
            </a:endParaRPr>
          </a:p>
          <a:p>
            <a:r>
              <a:rPr lang="en-GB" dirty="0">
                <a:hlinkClick r:id="rId3"/>
              </a:rPr>
              <a:t>X chromosome: gender determination - Kids | Britannica Kids | Homework Help</a:t>
            </a:r>
            <a:endParaRPr lang="en-GB" dirty="0"/>
          </a:p>
        </p:txBody>
      </p:sp>
      <p:sp>
        <p:nvSpPr>
          <p:cNvPr id="4" name="Slide Number Placeholder 3"/>
          <p:cNvSpPr>
            <a:spLocks noGrp="1"/>
          </p:cNvSpPr>
          <p:nvPr>
            <p:ph type="sldNum" sz="quarter" idx="5"/>
          </p:nvPr>
        </p:nvSpPr>
        <p:spPr/>
        <p:txBody>
          <a:bodyPr/>
          <a:lstStyle/>
          <a:p>
            <a:fld id="{6C4F1470-32E7-4390-9F06-B7C4515E36AE}" type="slidenum">
              <a:rPr lang="en-GB" smtClean="0"/>
              <a:t>22</a:t>
            </a:fld>
            <a:endParaRPr lang="en-GB"/>
          </a:p>
        </p:txBody>
      </p:sp>
    </p:spTree>
    <p:extLst>
      <p:ext uri="{BB962C8B-B14F-4D97-AF65-F5344CB8AC3E}">
        <p14:creationId xmlns:p14="http://schemas.microsoft.com/office/powerpoint/2010/main" val="10989784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Complete with children question by question. </a:t>
            </a:r>
          </a:p>
          <a:p>
            <a:r>
              <a:rPr lang="en-GB" dirty="0"/>
              <a:t>Make it interactive, when discussing the right answers talk more in depth about it. </a:t>
            </a:r>
          </a:p>
          <a:p>
            <a:endParaRPr lang="en-GB" dirty="0"/>
          </a:p>
          <a:p>
            <a:r>
              <a:rPr lang="en-GB" dirty="0"/>
              <a:t>For example sperm looks tadpoles. </a:t>
            </a:r>
          </a:p>
          <a:p>
            <a:r>
              <a:rPr lang="en-GB" dirty="0"/>
              <a:t>A baby grows for 9 months inside the mothers womb. </a:t>
            </a:r>
          </a:p>
        </p:txBody>
      </p:sp>
      <p:sp>
        <p:nvSpPr>
          <p:cNvPr id="4" name="Slide Number Placeholder 3"/>
          <p:cNvSpPr>
            <a:spLocks noGrp="1"/>
          </p:cNvSpPr>
          <p:nvPr>
            <p:ph type="sldNum" sz="quarter" idx="10"/>
          </p:nvPr>
        </p:nvSpPr>
        <p:spPr/>
        <p:txBody>
          <a:bodyPr/>
          <a:lstStyle/>
          <a:p>
            <a:fld id="{A279541C-6AEC-46DE-925F-9CE481E4D057}" type="slidenum">
              <a:rPr lang="en-GB" smtClean="0"/>
              <a:t>23</a:t>
            </a:fld>
            <a:endParaRPr lang="en-GB"/>
          </a:p>
        </p:txBody>
      </p:sp>
    </p:spTree>
    <p:extLst>
      <p:ext uri="{BB962C8B-B14F-4D97-AF65-F5344CB8AC3E}">
        <p14:creationId xmlns:p14="http://schemas.microsoft.com/office/powerpoint/2010/main" val="15805381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u="sng" dirty="0">
                <a:solidFill>
                  <a:schemeClr val="accent1"/>
                </a:solidFill>
                <a:latin typeface="Arial Bold" panose="020B0704020202020204" pitchFamily="34" charset="0"/>
                <a:cs typeface="Arial Bold" panose="020B0704020202020204" pitchFamily="34" charset="0"/>
              </a:rPr>
              <a:t>1: Will my period hurt?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accent1"/>
                </a:solidFill>
                <a:latin typeface="Arial Bold" panose="020B0704020202020204" pitchFamily="34" charset="0"/>
                <a:cs typeface="Arial Bold" panose="020B0704020202020204" pitchFamily="34" charset="0"/>
              </a:rPr>
              <a:t>Not every girl has period pains.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accent1"/>
                </a:solidFill>
                <a:latin typeface="Arial Bold" panose="020B0704020202020204" pitchFamily="34" charset="0"/>
                <a:cs typeface="Arial Bold" panose="020B0704020202020204" pitchFamily="34" charset="0"/>
              </a:rPr>
              <a:t>It is hard to say what you will be like when yours start. </a:t>
            </a:r>
          </a:p>
          <a:p>
            <a:pPr algn="l"/>
            <a:r>
              <a:rPr lang="en-GB" b="0" i="0" dirty="0">
                <a:solidFill>
                  <a:srgbClr val="212B32"/>
                </a:solidFill>
                <a:effectLst/>
                <a:latin typeface="Frutiger W01"/>
              </a:rPr>
              <a:t>Pain during periods is common. </a:t>
            </a:r>
          </a:p>
          <a:p>
            <a:pPr algn="l"/>
            <a:r>
              <a:rPr lang="en-GB" b="0" i="0" dirty="0">
                <a:solidFill>
                  <a:srgbClr val="212B32"/>
                </a:solidFill>
                <a:effectLst/>
                <a:latin typeface="Frutiger W01"/>
              </a:rPr>
              <a:t>It's usually caused by the womb contracting to push out the blood, not the blood passing through the vagina. </a:t>
            </a:r>
          </a:p>
          <a:p>
            <a:pPr algn="l"/>
            <a:r>
              <a:rPr lang="en-GB" b="0" i="0" dirty="0">
                <a:solidFill>
                  <a:srgbClr val="212B32"/>
                </a:solidFill>
                <a:effectLst/>
                <a:latin typeface="Frutiger W01"/>
              </a:rPr>
              <a:t>Exercise may help relieve the pain, as well as taking pain relief that you can ask your parents or carers for (NHS, 2023). </a:t>
            </a:r>
          </a:p>
          <a:p>
            <a:pPr algn="l"/>
            <a:endParaRPr lang="en-GB" b="0" i="0" u="sng" dirty="0">
              <a:solidFill>
                <a:srgbClr val="212B32"/>
              </a:solidFill>
              <a:effectLst/>
              <a:latin typeface="Frutiger W01"/>
            </a:endParaRPr>
          </a:p>
          <a:p>
            <a:endParaRPr lang="en-GB" b="1" i="0" u="sng" dirty="0">
              <a:solidFill>
                <a:srgbClr val="231F20"/>
              </a:solidFill>
              <a:effectLst/>
              <a:latin typeface="Proxima Nova"/>
            </a:endParaRPr>
          </a:p>
          <a:p>
            <a:r>
              <a:rPr lang="en-GB" b="1" i="0" u="sng" dirty="0">
                <a:solidFill>
                  <a:srgbClr val="231F20"/>
                </a:solidFill>
                <a:effectLst/>
                <a:latin typeface="Proxima Nova"/>
              </a:rPr>
              <a:t>2) What if puberty doesn’t happen for me. </a:t>
            </a:r>
          </a:p>
          <a:p>
            <a:r>
              <a:rPr lang="en-GB" sz="1200" b="0" i="0" dirty="0">
                <a:solidFill>
                  <a:schemeClr val="accent1"/>
                </a:solidFill>
                <a:effectLst/>
                <a:latin typeface="Arial Bold" panose="020B0704020202020204" pitchFamily="34" charset="0"/>
                <a:cs typeface="Arial Bold" panose="020B0704020202020204" pitchFamily="34" charset="0"/>
              </a:rPr>
              <a:t>Usually, puberty starts between the ages of 8 and 14 for girls, and between 9 and 15 for guys. </a:t>
            </a:r>
            <a:endParaRPr lang="en-GB" b="1" i="0" u="sng" dirty="0">
              <a:solidFill>
                <a:srgbClr val="231F20"/>
              </a:solidFill>
              <a:effectLst/>
              <a:latin typeface="Proxima Nova"/>
            </a:endParaRPr>
          </a:p>
          <a:p>
            <a:pPr algn="l"/>
            <a:r>
              <a:rPr lang="en-GB" b="0" i="0" dirty="0">
                <a:solidFill>
                  <a:srgbClr val="212B32"/>
                </a:solidFill>
                <a:effectLst/>
                <a:latin typeface="Frutiger W01"/>
              </a:rPr>
              <a:t>Delayed puberty is when:</a:t>
            </a:r>
          </a:p>
          <a:p>
            <a:pPr algn="l">
              <a:buFont typeface="Arial" panose="020B0604020202020204" pitchFamily="34" charset="0"/>
              <a:buChar char="•"/>
            </a:pPr>
            <a:r>
              <a:rPr lang="en-GB" b="0" i="0" dirty="0">
                <a:solidFill>
                  <a:srgbClr val="212B32"/>
                </a:solidFill>
                <a:effectLst/>
                <a:latin typeface="Frutiger W01"/>
              </a:rPr>
              <a:t>boys have no signs of testicular development by 14 years of age</a:t>
            </a:r>
          </a:p>
          <a:p>
            <a:pPr algn="l">
              <a:buFont typeface="Arial" panose="020B0604020202020204" pitchFamily="34" charset="0"/>
              <a:buChar char="•"/>
            </a:pPr>
            <a:r>
              <a:rPr lang="en-GB" b="0" i="0" dirty="0">
                <a:solidFill>
                  <a:srgbClr val="212B32"/>
                </a:solidFill>
                <a:effectLst/>
                <a:latin typeface="Frutiger W01"/>
              </a:rPr>
              <a:t>girls have not started to develop breasts by 13 years of age, or they have developed breasts but their periods have not started by 15</a:t>
            </a:r>
          </a:p>
          <a:p>
            <a:r>
              <a:rPr lang="en-GB" b="0" i="0" u="none" dirty="0">
                <a:solidFill>
                  <a:srgbClr val="231F20"/>
                </a:solidFill>
                <a:effectLst/>
                <a:latin typeface="Proxima Nova"/>
              </a:rPr>
              <a:t>If you have not started puberty by these ages please go and see your doctor (NHS, 2023). </a:t>
            </a:r>
          </a:p>
          <a:p>
            <a:endParaRPr lang="en-GB" b="0" i="0" u="none" dirty="0">
              <a:solidFill>
                <a:srgbClr val="231F20"/>
              </a:solidFill>
              <a:effectLst/>
              <a:latin typeface="Proxima Nova"/>
            </a:endParaRPr>
          </a:p>
          <a:p>
            <a:r>
              <a:rPr lang="en-GB" b="1" i="0" u="sng" dirty="0">
                <a:solidFill>
                  <a:srgbClr val="231F20"/>
                </a:solidFill>
                <a:effectLst/>
                <a:latin typeface="Proxima Nova"/>
              </a:rPr>
              <a:t>3) Should I be worried about the size/shape of my penis?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accent1"/>
                </a:solidFill>
                <a:effectLst/>
                <a:latin typeface="Arial Bold" panose="020B0704020202020204" pitchFamily="34" charset="0"/>
                <a:cs typeface="Arial Bold" panose="020B0704020202020204" pitchFamily="34" charset="0"/>
              </a:rPr>
              <a:t>No two penises are exactly alike.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accent1"/>
                </a:solidFill>
                <a:effectLst/>
                <a:latin typeface="Arial Bold" panose="020B0704020202020204" pitchFamily="34" charset="0"/>
                <a:cs typeface="Arial Bold" panose="020B0704020202020204" pitchFamily="34" charset="0"/>
              </a:rPr>
              <a:t>Thick or thin, long or short, straight or with a little curve — everyone's got is different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accent1"/>
                </a:solidFill>
                <a:effectLst/>
                <a:latin typeface="Arial Bold" panose="020B0704020202020204" pitchFamily="34" charset="0"/>
                <a:cs typeface="Arial Bold" panose="020B0704020202020204" pitchFamily="34" charset="0"/>
              </a:rPr>
              <a:t>So, unless it hurts or feels uncomfortable, it's safe to say your penis is totally normal (Planned Parenthood, 2024).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a:solidFill>
                <a:schemeClr val="accent1"/>
              </a:solidFill>
              <a:effectLst/>
              <a:latin typeface="Arial Bold" panose="020B0704020202020204" pitchFamily="34" charset="0"/>
              <a:cs typeface="Arial Bold" panose="020B07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sng" dirty="0">
                <a:solidFill>
                  <a:schemeClr val="accent1"/>
                </a:solidFill>
                <a:effectLst/>
                <a:latin typeface="Arial Bold" panose="020B0704020202020204" pitchFamily="34" charset="0"/>
                <a:cs typeface="Arial Bold" panose="020B0704020202020204" pitchFamily="34" charset="0"/>
              </a:rPr>
              <a:t>4) Do you have to have erections?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373A41"/>
                </a:solidFill>
                <a:effectLst/>
                <a:latin typeface="Montserrat" panose="00000500000000000000" pitchFamily="2" charset="0"/>
              </a:rPr>
              <a:t>You cannot stop your body having erections.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373A41"/>
                </a:solidFill>
                <a:effectLst/>
                <a:latin typeface="Montserrat" panose="00000500000000000000" pitchFamily="2" charset="0"/>
              </a:rPr>
              <a:t>Because erections usually aren't controllable, there's not much you can do to avoid getting them.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373A41"/>
                </a:solidFill>
                <a:effectLst/>
                <a:latin typeface="Montserrat" panose="00000500000000000000" pitchFamily="2" charset="0"/>
              </a:rPr>
              <a:t>Because each person is different, it's impossible to say what's a "normal" number of erections.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373A41"/>
                </a:solidFill>
                <a:effectLst/>
                <a:latin typeface="Montserrat" panose="00000500000000000000" pitchFamily="2" charset="0"/>
              </a:rPr>
              <a:t>Some boys experience many erections each day, whereas others may not (Teens Health, 2017).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0" u="sng" dirty="0">
              <a:solidFill>
                <a:schemeClr val="accent1"/>
              </a:solidFill>
              <a:effectLst/>
              <a:latin typeface="Arial Bold" panose="020B0704020202020204" pitchFamily="34" charset="0"/>
              <a:cs typeface="Arial Bold" panose="020B07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sng" dirty="0">
                <a:solidFill>
                  <a:schemeClr val="accent1"/>
                </a:solidFill>
                <a:effectLst/>
                <a:latin typeface="Arial Bold" panose="020B0704020202020204" pitchFamily="34" charset="0"/>
                <a:cs typeface="Arial Bold" panose="020B0704020202020204" pitchFamily="34" charset="0"/>
              </a:rPr>
              <a:t>5) Does it hurt using a tampon?</a:t>
            </a:r>
          </a:p>
          <a:p>
            <a:pPr algn="l" fontAlgn="base"/>
            <a:r>
              <a:rPr lang="en-GB" b="0" i="0" dirty="0">
                <a:solidFill>
                  <a:srgbClr val="373A41"/>
                </a:solidFill>
                <a:effectLst/>
                <a:latin typeface="Montserrat" panose="00000500000000000000" pitchFamily="2" charset="0"/>
              </a:rPr>
              <a:t>Usually, inserting a </a:t>
            </a:r>
            <a:r>
              <a:rPr lang="en-GB" b="1" i="0" dirty="0">
                <a:solidFill>
                  <a:srgbClr val="007A64"/>
                </a:solidFill>
                <a:effectLst/>
                <a:latin typeface="Montserrat" panose="00000500000000000000" pitchFamily="2" charset="0"/>
                <a:hlinkClick r:id="rId3"/>
              </a:rPr>
              <a:t>tampon</a:t>
            </a:r>
            <a:r>
              <a:rPr lang="en-GB" b="0" i="0" dirty="0">
                <a:solidFill>
                  <a:srgbClr val="373A41"/>
                </a:solidFill>
                <a:effectLst/>
                <a:latin typeface="Montserrat" panose="00000500000000000000" pitchFamily="2" charset="0"/>
              </a:rPr>
              <a:t> doesn't hurt. </a:t>
            </a:r>
          </a:p>
          <a:p>
            <a:pPr algn="l" fontAlgn="base"/>
            <a:r>
              <a:rPr lang="en-GB" b="0" i="0" dirty="0">
                <a:solidFill>
                  <a:srgbClr val="373A41"/>
                </a:solidFill>
                <a:effectLst/>
                <a:latin typeface="Montserrat" panose="00000500000000000000" pitchFamily="2" charset="0"/>
              </a:rPr>
              <a:t>The vagina is also the birth canal, so if it can stretch to fit a whole baby, it can fit a tampon!</a:t>
            </a:r>
          </a:p>
          <a:p>
            <a:pPr algn="l" fontAlgn="base"/>
            <a:r>
              <a:rPr lang="en-GB" b="0" i="0" dirty="0">
                <a:solidFill>
                  <a:srgbClr val="373A41"/>
                </a:solidFill>
                <a:effectLst/>
                <a:latin typeface="Montserrat" panose="00000500000000000000" pitchFamily="2" charset="0"/>
              </a:rPr>
              <a:t>For some girls, though, the hymen (a little piece of tissue across the vagina) makes it harder to put in a tampon. </a:t>
            </a:r>
          </a:p>
          <a:p>
            <a:pPr algn="l" fontAlgn="base"/>
            <a:r>
              <a:rPr lang="en-GB" b="0" i="0" dirty="0">
                <a:solidFill>
                  <a:srgbClr val="373A41"/>
                </a:solidFill>
                <a:effectLst/>
                <a:latin typeface="Montserrat" panose="00000500000000000000" pitchFamily="2" charset="0"/>
              </a:rPr>
              <a:t>So, if the tampon does hurt, stop and do not force it in. You can use a pad instead.</a:t>
            </a:r>
          </a:p>
          <a:p>
            <a:pPr algn="l" fontAlgn="base"/>
            <a:r>
              <a:rPr lang="en-GB" b="0" i="0" dirty="0">
                <a:solidFill>
                  <a:srgbClr val="373A41"/>
                </a:solidFill>
                <a:effectLst/>
                <a:latin typeface="Montserrat" panose="00000500000000000000" pitchFamily="2" charset="0"/>
              </a:rPr>
              <a:t>If you're using tampons for the first time, try a slim-fit one. </a:t>
            </a:r>
          </a:p>
          <a:p>
            <a:pPr algn="l" fontAlgn="base"/>
            <a:r>
              <a:rPr lang="en-GB" b="0" i="0" dirty="0">
                <a:solidFill>
                  <a:srgbClr val="373A41"/>
                </a:solidFill>
                <a:effectLst/>
                <a:latin typeface="Montserrat" panose="00000500000000000000" pitchFamily="2" charset="0"/>
              </a:rPr>
              <a:t>Your menstrual flow should make it easier to insert because it moistens the vagina and helps the tampon slip into place (Kids Health, 2023).</a:t>
            </a:r>
          </a:p>
          <a:p>
            <a:pPr algn="l" fontAlgn="base"/>
            <a:endParaRPr lang="en-GB" b="0" i="0" dirty="0">
              <a:solidFill>
                <a:srgbClr val="373A41"/>
              </a:solidFill>
              <a:effectLst/>
              <a:latin typeface="Montserrat" panose="000005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accent1"/>
              </a:solidFill>
              <a:latin typeface="Arial Bold" panose="020B0704020202020204" pitchFamily="34" charset="0"/>
              <a:cs typeface="Arial Bold" panose="020B0704020202020204" pitchFamily="34" charset="0"/>
            </a:endParaRPr>
          </a:p>
          <a:p>
            <a:endParaRPr lang="en-GB" b="1" i="0" u="sng" dirty="0">
              <a:solidFill>
                <a:srgbClr val="231F20"/>
              </a:solidFill>
              <a:effectLst/>
              <a:latin typeface="Proxima Nova"/>
            </a:endParaRPr>
          </a:p>
        </p:txBody>
      </p:sp>
      <p:sp>
        <p:nvSpPr>
          <p:cNvPr id="4" name="Slide Number Placeholder 3"/>
          <p:cNvSpPr>
            <a:spLocks noGrp="1"/>
          </p:cNvSpPr>
          <p:nvPr>
            <p:ph type="sldNum" sz="quarter" idx="5"/>
          </p:nvPr>
        </p:nvSpPr>
        <p:spPr/>
        <p:txBody>
          <a:bodyPr/>
          <a:lstStyle/>
          <a:p>
            <a:fld id="{6C4F1470-32E7-4390-9F06-B7C4515E36AE}" type="slidenum">
              <a:rPr lang="en-GB" smtClean="0"/>
              <a:t>24</a:t>
            </a:fld>
            <a:endParaRPr lang="en-GB"/>
          </a:p>
        </p:txBody>
      </p:sp>
    </p:spTree>
    <p:extLst>
      <p:ext uri="{BB962C8B-B14F-4D97-AF65-F5344CB8AC3E}">
        <p14:creationId xmlns:p14="http://schemas.microsoft.com/office/powerpoint/2010/main" val="4501036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F81AE-F9DD-9E63-A801-5810EB7D4C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5E461B-5ED3-CE4A-D876-A965993F09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9416AF-B25C-B8E6-9988-8C27A9F2826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607A6E0-E831-0437-3D3E-540423E038CB}"/>
              </a:ext>
            </a:extLst>
          </p:cNvPr>
          <p:cNvSpPr>
            <a:spLocks noGrp="1"/>
          </p:cNvSpPr>
          <p:nvPr>
            <p:ph type="sldNum" sz="quarter" idx="5"/>
          </p:nvPr>
        </p:nvSpPr>
        <p:spPr/>
        <p:txBody>
          <a:bodyPr/>
          <a:lstStyle/>
          <a:p>
            <a:fld id="{6C4F1470-32E7-4390-9F06-B7C4515E36AE}" type="slidenum">
              <a:rPr lang="en-GB" smtClean="0"/>
              <a:t>25</a:t>
            </a:fld>
            <a:endParaRPr lang="en-GB"/>
          </a:p>
        </p:txBody>
      </p:sp>
    </p:spTree>
    <p:extLst>
      <p:ext uri="{BB962C8B-B14F-4D97-AF65-F5344CB8AC3E}">
        <p14:creationId xmlns:p14="http://schemas.microsoft.com/office/powerpoint/2010/main" val="26881443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FD02B-F1A0-082D-E800-CB8F2FDDDE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9D572E-EB83-FC0E-B57D-8F4BFF0D25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772F9F-46AC-9216-338B-E1A1ACAF4EA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CF44FBA-999E-7D6D-33D5-E52ABDA18A1F}"/>
              </a:ext>
            </a:extLst>
          </p:cNvPr>
          <p:cNvSpPr>
            <a:spLocks noGrp="1"/>
          </p:cNvSpPr>
          <p:nvPr>
            <p:ph type="sldNum" sz="quarter" idx="5"/>
          </p:nvPr>
        </p:nvSpPr>
        <p:spPr/>
        <p:txBody>
          <a:bodyPr/>
          <a:lstStyle/>
          <a:p>
            <a:fld id="{6C4F1470-32E7-4390-9F06-B7C4515E36AE}" type="slidenum">
              <a:rPr lang="en-GB" smtClean="0"/>
              <a:t>26</a:t>
            </a:fld>
            <a:endParaRPr lang="en-GB"/>
          </a:p>
        </p:txBody>
      </p:sp>
    </p:spTree>
    <p:extLst>
      <p:ext uri="{BB962C8B-B14F-4D97-AF65-F5344CB8AC3E}">
        <p14:creationId xmlns:p14="http://schemas.microsoft.com/office/powerpoint/2010/main" val="12490772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BBB3E78-DA5B-484E-A972-11C3DABFA97B}" type="slidenum">
              <a:rPr lang="en-GB" smtClean="0"/>
              <a:t>27</a:t>
            </a:fld>
            <a:endParaRPr lang="en-GB"/>
          </a:p>
        </p:txBody>
      </p:sp>
    </p:spTree>
    <p:extLst>
      <p:ext uri="{BB962C8B-B14F-4D97-AF65-F5344CB8AC3E}">
        <p14:creationId xmlns:p14="http://schemas.microsoft.com/office/powerpoint/2010/main" val="517709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4F1470-32E7-4390-9F06-B7C4515E36AE}" type="slidenum">
              <a:rPr lang="en-GB" smtClean="0"/>
              <a:t>28</a:t>
            </a:fld>
            <a:endParaRPr lang="en-GB"/>
          </a:p>
        </p:txBody>
      </p:sp>
    </p:spTree>
    <p:extLst>
      <p:ext uri="{BB962C8B-B14F-4D97-AF65-F5344CB8AC3E}">
        <p14:creationId xmlns:p14="http://schemas.microsoft.com/office/powerpoint/2010/main" val="33174159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4F1470-32E7-4390-9F06-B7C4515E36AE}" type="slidenum">
              <a:rPr lang="en-GB" smtClean="0"/>
              <a:t>29</a:t>
            </a:fld>
            <a:endParaRPr lang="en-GB"/>
          </a:p>
        </p:txBody>
      </p:sp>
    </p:spTree>
    <p:extLst>
      <p:ext uri="{BB962C8B-B14F-4D97-AF65-F5344CB8AC3E}">
        <p14:creationId xmlns:p14="http://schemas.microsoft.com/office/powerpoint/2010/main" val="24278571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11A750B-F0B8-4AB6-9C4A-3213A04262F0}" type="datetimeFigureOut">
              <a:rPr lang="en-GB" smtClean="0"/>
              <a:t>23/06/2026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77AA44-57DD-484F-8718-2B553354C100}" type="slidenum">
              <a:rPr lang="en-GB" smtClean="0"/>
              <a:t>‹#›</a:t>
            </a:fld>
            <a:endParaRPr lang="en-GB"/>
          </a:p>
        </p:txBody>
      </p:sp>
    </p:spTree>
    <p:extLst>
      <p:ext uri="{BB962C8B-B14F-4D97-AF65-F5344CB8AC3E}">
        <p14:creationId xmlns:p14="http://schemas.microsoft.com/office/powerpoint/2010/main" val="4207968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1A750B-F0B8-4AB6-9C4A-3213A04262F0}" type="datetimeFigureOut">
              <a:rPr lang="en-GB" smtClean="0"/>
              <a:t>23/06/2026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77AA44-57DD-484F-8718-2B553354C100}" type="slidenum">
              <a:rPr lang="en-GB" smtClean="0"/>
              <a:t>‹#›</a:t>
            </a:fld>
            <a:endParaRPr lang="en-GB"/>
          </a:p>
        </p:txBody>
      </p:sp>
    </p:spTree>
    <p:extLst>
      <p:ext uri="{BB962C8B-B14F-4D97-AF65-F5344CB8AC3E}">
        <p14:creationId xmlns:p14="http://schemas.microsoft.com/office/powerpoint/2010/main" val="33195766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1A750B-F0B8-4AB6-9C4A-3213A04262F0}" type="datetimeFigureOut">
              <a:rPr lang="en-GB" smtClean="0"/>
              <a:t>23/06/2026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77AA44-57DD-484F-8718-2B553354C100}" type="slidenum">
              <a:rPr lang="en-GB" smtClean="0"/>
              <a:t>‹#›</a:t>
            </a:fld>
            <a:endParaRPr lang="en-GB"/>
          </a:p>
        </p:txBody>
      </p:sp>
    </p:spTree>
    <p:extLst>
      <p:ext uri="{BB962C8B-B14F-4D97-AF65-F5344CB8AC3E}">
        <p14:creationId xmlns:p14="http://schemas.microsoft.com/office/powerpoint/2010/main" val="4045002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11A750B-F0B8-4AB6-9C4A-3213A04262F0}" type="datetimeFigureOut">
              <a:rPr lang="en-GB" smtClean="0"/>
              <a:t>23/06/2026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77AA44-57DD-484F-8718-2B553354C100}" type="slidenum">
              <a:rPr lang="en-GB" smtClean="0"/>
              <a:t>‹#›</a:t>
            </a:fld>
            <a:endParaRPr lang="en-GB"/>
          </a:p>
        </p:txBody>
      </p:sp>
    </p:spTree>
    <p:extLst>
      <p:ext uri="{BB962C8B-B14F-4D97-AF65-F5344CB8AC3E}">
        <p14:creationId xmlns:p14="http://schemas.microsoft.com/office/powerpoint/2010/main" val="36958192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1A750B-F0B8-4AB6-9C4A-3213A04262F0}" type="datetimeFigureOut">
              <a:rPr lang="en-GB" smtClean="0"/>
              <a:t>23/06/2026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C77AA44-57DD-484F-8718-2B553354C100}" type="slidenum">
              <a:rPr lang="en-GB" smtClean="0"/>
              <a:t>‹#›</a:t>
            </a:fld>
            <a:endParaRPr lang="en-GB"/>
          </a:p>
        </p:txBody>
      </p:sp>
    </p:spTree>
    <p:extLst>
      <p:ext uri="{BB962C8B-B14F-4D97-AF65-F5344CB8AC3E}">
        <p14:creationId xmlns:p14="http://schemas.microsoft.com/office/powerpoint/2010/main" val="722674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11A750B-F0B8-4AB6-9C4A-3213A04262F0}" type="datetimeFigureOut">
              <a:rPr lang="en-GB" smtClean="0"/>
              <a:t>23/06/2026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C77AA44-57DD-484F-8718-2B553354C100}" type="slidenum">
              <a:rPr lang="en-GB" smtClean="0"/>
              <a:t>‹#›</a:t>
            </a:fld>
            <a:endParaRPr lang="en-GB"/>
          </a:p>
        </p:txBody>
      </p:sp>
    </p:spTree>
    <p:extLst>
      <p:ext uri="{BB962C8B-B14F-4D97-AF65-F5344CB8AC3E}">
        <p14:creationId xmlns:p14="http://schemas.microsoft.com/office/powerpoint/2010/main" val="11383045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1A750B-F0B8-4AB6-9C4A-3213A04262F0}" type="datetimeFigureOut">
              <a:rPr lang="en-GB" smtClean="0"/>
              <a:t>23/06/2026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C77AA44-57DD-484F-8718-2B553354C100}" type="slidenum">
              <a:rPr lang="en-GB" smtClean="0"/>
              <a:t>‹#›</a:t>
            </a:fld>
            <a:endParaRPr lang="en-GB"/>
          </a:p>
        </p:txBody>
      </p:sp>
    </p:spTree>
    <p:extLst>
      <p:ext uri="{BB962C8B-B14F-4D97-AF65-F5344CB8AC3E}">
        <p14:creationId xmlns:p14="http://schemas.microsoft.com/office/powerpoint/2010/main" val="2521196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211A750B-F0B8-4AB6-9C4A-3213A04262F0}" type="datetimeFigureOut">
              <a:rPr lang="en-GB" smtClean="0"/>
              <a:t>23/06/2026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77AA44-57DD-484F-8718-2B553354C100}" type="slidenum">
              <a:rPr lang="en-GB" smtClean="0"/>
              <a:t>‹#›</a:t>
            </a:fld>
            <a:endParaRPr lang="en-GB"/>
          </a:p>
        </p:txBody>
      </p:sp>
    </p:spTree>
    <p:extLst>
      <p:ext uri="{BB962C8B-B14F-4D97-AF65-F5344CB8AC3E}">
        <p14:creationId xmlns:p14="http://schemas.microsoft.com/office/powerpoint/2010/main" val="2032307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211A750B-F0B8-4AB6-9C4A-3213A04262F0}" type="datetimeFigureOut">
              <a:rPr lang="en-GB" smtClean="0"/>
              <a:t>23/06/2026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77AA44-57DD-484F-8718-2B553354C100}" type="slidenum">
              <a:rPr lang="en-GB" smtClean="0"/>
              <a:t>‹#›</a:t>
            </a:fld>
            <a:endParaRPr lang="en-GB"/>
          </a:p>
        </p:txBody>
      </p:sp>
    </p:spTree>
    <p:extLst>
      <p:ext uri="{BB962C8B-B14F-4D97-AF65-F5344CB8AC3E}">
        <p14:creationId xmlns:p14="http://schemas.microsoft.com/office/powerpoint/2010/main" val="3798952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1A750B-F0B8-4AB6-9C4A-3213A04262F0}" type="datetimeFigureOut">
              <a:rPr lang="en-GB" smtClean="0"/>
              <a:t>23/06/2026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77AA44-57DD-484F-8718-2B553354C100}" type="slidenum">
              <a:rPr lang="en-GB" smtClean="0"/>
              <a:t>‹#›</a:t>
            </a:fld>
            <a:endParaRPr lang="en-GB"/>
          </a:p>
        </p:txBody>
      </p:sp>
    </p:spTree>
    <p:extLst>
      <p:ext uri="{BB962C8B-B14F-4D97-AF65-F5344CB8AC3E}">
        <p14:creationId xmlns:p14="http://schemas.microsoft.com/office/powerpoint/2010/main" val="17875185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1A750B-F0B8-4AB6-9C4A-3213A04262F0}" type="datetimeFigureOut">
              <a:rPr lang="en-GB" smtClean="0"/>
              <a:t>23/06/2026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77AA44-57DD-484F-8718-2B553354C100}" type="slidenum">
              <a:rPr lang="en-GB" smtClean="0"/>
              <a:t>‹#›</a:t>
            </a:fld>
            <a:endParaRPr lang="en-GB"/>
          </a:p>
        </p:txBody>
      </p:sp>
    </p:spTree>
    <p:extLst>
      <p:ext uri="{BB962C8B-B14F-4D97-AF65-F5344CB8AC3E}">
        <p14:creationId xmlns:p14="http://schemas.microsoft.com/office/powerpoint/2010/main" val="35673929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0F33C-CB5F-CC43-A770-EEC57E87EA04}"/>
              </a:ext>
            </a:extLst>
          </p:cNvPr>
          <p:cNvSpPr>
            <a:spLocks noGrp="1"/>
          </p:cNvSpPr>
          <p:nvPr>
            <p:ph type="ctrTitle"/>
          </p:nvPr>
        </p:nvSpPr>
        <p:spPr>
          <a:xfrm>
            <a:off x="421200" y="715500"/>
            <a:ext cx="5871741" cy="586442"/>
          </a:xfrm>
        </p:spPr>
        <p:txBody>
          <a:bodyPr anchor="b"/>
          <a:lstStyle>
            <a:lvl1pPr algn="l">
              <a:defRPr sz="3000"/>
            </a:lvl1pPr>
          </a:lstStyle>
          <a:p>
            <a:r>
              <a:rPr lang="en-US" dirty="0"/>
              <a:t>Click to edit Master title style</a:t>
            </a:r>
          </a:p>
        </p:txBody>
      </p:sp>
      <p:sp>
        <p:nvSpPr>
          <p:cNvPr id="3" name="Subtitle 2">
            <a:extLst>
              <a:ext uri="{FF2B5EF4-FFF2-40B4-BE49-F238E27FC236}">
                <a16:creationId xmlns:a16="http://schemas.microsoft.com/office/drawing/2014/main" id="{DA2448EE-2F31-F74C-8090-3023CB06A166}"/>
              </a:ext>
            </a:extLst>
          </p:cNvPr>
          <p:cNvSpPr>
            <a:spLocks noGrp="1"/>
          </p:cNvSpPr>
          <p:nvPr>
            <p:ph type="subTitle" idx="1"/>
          </p:nvPr>
        </p:nvSpPr>
        <p:spPr>
          <a:xfrm>
            <a:off x="421200" y="1301941"/>
            <a:ext cx="5871741" cy="1241822"/>
          </a:xfrm>
        </p:spPr>
        <p:txBody>
          <a:bodyPr>
            <a:normAutofit/>
          </a:bodyPr>
          <a:lstStyle>
            <a:lvl1pPr marL="0" indent="0" algn="l">
              <a:lnSpc>
                <a:spcPct val="140000"/>
              </a:lnSpc>
              <a:buNone/>
              <a:defRPr sz="2100">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0" name="Text Placeholder 9">
            <a:extLst>
              <a:ext uri="{FF2B5EF4-FFF2-40B4-BE49-F238E27FC236}">
                <a16:creationId xmlns:a16="http://schemas.microsoft.com/office/drawing/2014/main" id="{9E0E9889-73B0-844C-896D-E8D271963591}"/>
              </a:ext>
            </a:extLst>
          </p:cNvPr>
          <p:cNvSpPr>
            <a:spLocks noGrp="1"/>
          </p:cNvSpPr>
          <p:nvPr>
            <p:ph type="body" sz="quarter" idx="13" hasCustomPrompt="1"/>
          </p:nvPr>
        </p:nvSpPr>
        <p:spPr>
          <a:xfrm>
            <a:off x="421481" y="2664724"/>
            <a:ext cx="5871461" cy="584775"/>
          </a:xfrm>
        </p:spPr>
        <p:txBody>
          <a:bodyPr wrap="square">
            <a:spAutoFit/>
          </a:bodyPr>
          <a:lstStyle>
            <a:lvl1pPr marL="0" indent="0">
              <a:buNone/>
              <a:defRPr b="1"/>
            </a:lvl1pPr>
          </a:lstStyle>
          <a:p>
            <a:pPr lvl="0"/>
            <a:r>
              <a:rPr lang="en-US" dirty="0"/>
              <a:t>Click to edit Master title style</a:t>
            </a:r>
          </a:p>
        </p:txBody>
      </p:sp>
      <p:sp>
        <p:nvSpPr>
          <p:cNvPr id="12" name="Text Placeholder 11">
            <a:extLst>
              <a:ext uri="{FF2B5EF4-FFF2-40B4-BE49-F238E27FC236}">
                <a16:creationId xmlns:a16="http://schemas.microsoft.com/office/drawing/2014/main" id="{9BD9AB6B-F160-0844-954A-39B002A7B070}"/>
              </a:ext>
            </a:extLst>
          </p:cNvPr>
          <p:cNvSpPr>
            <a:spLocks noGrp="1"/>
          </p:cNvSpPr>
          <p:nvPr>
            <p:ph type="body" sz="quarter" idx="14" hasCustomPrompt="1"/>
          </p:nvPr>
        </p:nvSpPr>
        <p:spPr>
          <a:xfrm>
            <a:off x="421200" y="3083824"/>
            <a:ext cx="2886495" cy="1089422"/>
          </a:xfrm>
        </p:spPr>
        <p:txBody>
          <a:bodyPr>
            <a:noAutofit/>
          </a:bodyPr>
          <a:lstStyle>
            <a:lvl1pPr marL="428625" indent="-428625" algn="l">
              <a:lnSpc>
                <a:spcPct val="120000"/>
              </a:lnSpc>
              <a:spcBef>
                <a:spcPts val="450"/>
              </a:spcBef>
              <a:buFont typeface="Arial" panose="020B0604020202020204" pitchFamily="34" charset="0"/>
              <a:buChar char="•"/>
              <a:defRPr sz="1650">
                <a:latin typeface="+mj-lt"/>
              </a:defRPr>
            </a:lvl1pPr>
            <a:lvl2pPr>
              <a:defRPr sz="1650">
                <a:latin typeface="+mj-lt"/>
              </a:defRPr>
            </a:lvl2pPr>
            <a:lvl3pPr>
              <a:defRPr sz="1650">
                <a:latin typeface="+mj-lt"/>
              </a:defRPr>
            </a:lvl3pPr>
            <a:lvl4pPr>
              <a:defRPr sz="1650">
                <a:latin typeface="+mj-lt"/>
              </a:defRPr>
            </a:lvl4pPr>
            <a:lvl5pPr>
              <a:lnSpc>
                <a:spcPct val="110000"/>
              </a:lnSpc>
              <a:spcBef>
                <a:spcPts val="450"/>
              </a:spcBef>
              <a:defRPr sz="1650">
                <a:latin typeface="+mj-lt"/>
              </a:defRPr>
            </a:lvl5pPr>
          </a:lstStyle>
          <a:p>
            <a:pPr marL="571500" indent="-571500" algn="l">
              <a:lnSpc>
                <a:spcPct val="120000"/>
              </a:lnSpc>
              <a:buFont typeface="Arial" panose="020B0604020202020204" pitchFamily="34" charset="0"/>
              <a:buChar char="•"/>
            </a:pPr>
            <a:r>
              <a:rPr lang="en-US" sz="1650" dirty="0">
                <a:solidFill>
                  <a:srgbClr val="4D4D4C"/>
                </a:solidFill>
              </a:rPr>
              <a:t>Lorem ipsum dolor Lorem ipsum dolor sit </a:t>
            </a:r>
            <a:r>
              <a:rPr lang="en-US" sz="1650" dirty="0" err="1">
                <a:solidFill>
                  <a:srgbClr val="4D4D4C"/>
                </a:solidFill>
              </a:rPr>
              <a:t>amet</a:t>
            </a:r>
            <a:endParaRPr lang="en-US" sz="1650" dirty="0">
              <a:solidFill>
                <a:srgbClr val="4D4D4C"/>
              </a:solidFill>
            </a:endParaRPr>
          </a:p>
          <a:p>
            <a:pPr lvl="4"/>
            <a:endParaRPr lang="en-US" dirty="0"/>
          </a:p>
        </p:txBody>
      </p:sp>
      <p:sp>
        <p:nvSpPr>
          <p:cNvPr id="14" name="Text Placeholder 11">
            <a:extLst>
              <a:ext uri="{FF2B5EF4-FFF2-40B4-BE49-F238E27FC236}">
                <a16:creationId xmlns:a16="http://schemas.microsoft.com/office/drawing/2014/main" id="{C5D0A1DA-226D-784F-8CC8-A500235FE602}"/>
              </a:ext>
            </a:extLst>
          </p:cNvPr>
          <p:cNvSpPr>
            <a:spLocks noGrp="1"/>
          </p:cNvSpPr>
          <p:nvPr>
            <p:ph type="body" sz="quarter" idx="15" hasCustomPrompt="1"/>
          </p:nvPr>
        </p:nvSpPr>
        <p:spPr>
          <a:xfrm>
            <a:off x="3406446" y="3083824"/>
            <a:ext cx="2886495" cy="1089422"/>
          </a:xfrm>
        </p:spPr>
        <p:txBody>
          <a:bodyPr>
            <a:noAutofit/>
          </a:bodyPr>
          <a:lstStyle>
            <a:lvl1pPr marL="428625" indent="-428625" algn="l">
              <a:lnSpc>
                <a:spcPct val="120000"/>
              </a:lnSpc>
              <a:spcBef>
                <a:spcPts val="450"/>
              </a:spcBef>
              <a:buFont typeface="Arial" panose="020B0604020202020204" pitchFamily="34" charset="0"/>
              <a:buChar char="•"/>
              <a:defRPr sz="1650">
                <a:latin typeface="+mj-lt"/>
              </a:defRPr>
            </a:lvl1pPr>
            <a:lvl2pPr>
              <a:defRPr sz="1650">
                <a:latin typeface="+mj-lt"/>
              </a:defRPr>
            </a:lvl2pPr>
            <a:lvl3pPr>
              <a:defRPr sz="1650">
                <a:latin typeface="+mj-lt"/>
              </a:defRPr>
            </a:lvl3pPr>
            <a:lvl4pPr>
              <a:defRPr sz="1650">
                <a:latin typeface="+mj-lt"/>
              </a:defRPr>
            </a:lvl4pPr>
            <a:lvl5pPr>
              <a:lnSpc>
                <a:spcPct val="110000"/>
              </a:lnSpc>
              <a:spcBef>
                <a:spcPts val="450"/>
              </a:spcBef>
              <a:defRPr sz="1650">
                <a:latin typeface="+mj-lt"/>
              </a:defRPr>
            </a:lvl5pPr>
          </a:lstStyle>
          <a:p>
            <a:pPr marL="571500" indent="-571500" algn="l">
              <a:lnSpc>
                <a:spcPct val="120000"/>
              </a:lnSpc>
              <a:buFont typeface="Arial" panose="020B0604020202020204" pitchFamily="34" charset="0"/>
              <a:buChar char="•"/>
            </a:pPr>
            <a:r>
              <a:rPr lang="en-US" sz="1650" dirty="0">
                <a:solidFill>
                  <a:srgbClr val="4D4D4C"/>
                </a:solidFill>
              </a:rPr>
              <a:t>Lorem ipsum dolor Lorem ipsum dolor sit </a:t>
            </a:r>
            <a:r>
              <a:rPr lang="en-US" sz="1650" dirty="0" err="1">
                <a:solidFill>
                  <a:srgbClr val="4D4D4C"/>
                </a:solidFill>
              </a:rPr>
              <a:t>amet</a:t>
            </a:r>
            <a:endParaRPr lang="en-US" sz="1650" dirty="0">
              <a:solidFill>
                <a:srgbClr val="4D4D4C"/>
              </a:solidFill>
            </a:endParaRPr>
          </a:p>
          <a:p>
            <a:pPr lvl="4"/>
            <a:endParaRPr lang="en-US" dirty="0"/>
          </a:p>
        </p:txBody>
      </p:sp>
    </p:spTree>
    <p:extLst>
      <p:ext uri="{BB962C8B-B14F-4D97-AF65-F5344CB8AC3E}">
        <p14:creationId xmlns:p14="http://schemas.microsoft.com/office/powerpoint/2010/main" val="29193506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B2E56-0887-2F4F-A13B-519374B23D97}"/>
              </a:ext>
            </a:extLst>
          </p:cNvPr>
          <p:cNvSpPr>
            <a:spLocks noGrp="1"/>
          </p:cNvSpPr>
          <p:nvPr>
            <p:ph type="title"/>
          </p:nvPr>
        </p:nvSpPr>
        <p:spPr>
          <a:xfrm>
            <a:off x="628650" y="862662"/>
            <a:ext cx="7886700" cy="586442"/>
          </a:xfrm>
        </p:spPr>
        <p:txBody>
          <a:bodyPr/>
          <a:lstStyle>
            <a:lvl1pPr algn="ctr">
              <a:defRPr/>
            </a:lvl1pPr>
          </a:lstStyle>
          <a:p>
            <a:r>
              <a:rPr lang="en-US" dirty="0"/>
              <a:t>Click to edit Master title style</a:t>
            </a:r>
          </a:p>
        </p:txBody>
      </p:sp>
      <p:sp>
        <p:nvSpPr>
          <p:cNvPr id="3" name="Content Placeholder 2">
            <a:extLst>
              <a:ext uri="{FF2B5EF4-FFF2-40B4-BE49-F238E27FC236}">
                <a16:creationId xmlns:a16="http://schemas.microsoft.com/office/drawing/2014/main" id="{A0ADA1AA-65C5-E34C-85C7-3292DAE8221B}"/>
              </a:ext>
            </a:extLst>
          </p:cNvPr>
          <p:cNvSpPr>
            <a:spLocks noGrp="1"/>
          </p:cNvSpPr>
          <p:nvPr>
            <p:ph idx="1"/>
          </p:nvPr>
        </p:nvSpPr>
        <p:spPr>
          <a:xfrm>
            <a:off x="628650" y="1474106"/>
            <a:ext cx="7886700" cy="1228114"/>
          </a:xfrm>
        </p:spPr>
        <p:txBody>
          <a:bodyPr>
            <a:noAutofit/>
          </a:bodyPr>
          <a:lstStyle>
            <a:lvl1pPr marL="0" indent="0" algn="ctr">
              <a:buNone/>
              <a:defRPr sz="2100">
                <a:latin typeface="+mj-lt"/>
              </a:defRPr>
            </a:lvl1pPr>
            <a:lvl2pPr marL="342900" indent="0" algn="ctr">
              <a:buNone/>
              <a:defRPr sz="2100"/>
            </a:lvl2pPr>
            <a:lvl3pPr marL="685800" indent="0" algn="ctr">
              <a:buNone/>
              <a:defRPr sz="2100"/>
            </a:lvl3pPr>
            <a:lvl4pPr marL="1028700" indent="0" algn="ctr">
              <a:buNone/>
              <a:defRPr sz="2100"/>
            </a:lvl4pPr>
            <a:lvl5pPr marL="1371600" indent="0" algn="ctr">
              <a:buNone/>
              <a:defRPr sz="2100"/>
            </a:lvl5pPr>
          </a:lstStyle>
          <a:p>
            <a:pPr lvl="0"/>
            <a:r>
              <a:rPr lang="en-US" dirty="0"/>
              <a:t>Edit Master text styles</a:t>
            </a:r>
          </a:p>
        </p:txBody>
      </p:sp>
      <p:sp>
        <p:nvSpPr>
          <p:cNvPr id="12" name="Content Placeholder 2">
            <a:extLst>
              <a:ext uri="{FF2B5EF4-FFF2-40B4-BE49-F238E27FC236}">
                <a16:creationId xmlns:a16="http://schemas.microsoft.com/office/drawing/2014/main" id="{6E27D50F-B1BD-4248-AD3B-748A74E1A058}"/>
              </a:ext>
            </a:extLst>
          </p:cNvPr>
          <p:cNvSpPr>
            <a:spLocks noGrp="1"/>
          </p:cNvSpPr>
          <p:nvPr>
            <p:ph idx="13"/>
          </p:nvPr>
        </p:nvSpPr>
        <p:spPr>
          <a:xfrm>
            <a:off x="628650" y="3281391"/>
            <a:ext cx="7886700" cy="1228114"/>
          </a:xfrm>
        </p:spPr>
        <p:txBody>
          <a:bodyPr>
            <a:noAutofit/>
          </a:bodyPr>
          <a:lstStyle>
            <a:lvl1pPr marL="0" indent="0" algn="ctr">
              <a:buNone/>
              <a:defRPr sz="2100">
                <a:latin typeface="+mj-lt"/>
              </a:defRPr>
            </a:lvl1pPr>
            <a:lvl2pPr marL="342900" indent="0" algn="ctr">
              <a:buNone/>
              <a:defRPr sz="2100"/>
            </a:lvl2pPr>
            <a:lvl3pPr marL="685800" indent="0" algn="ctr">
              <a:buNone/>
              <a:defRPr sz="2100"/>
            </a:lvl3pPr>
            <a:lvl4pPr marL="1028700" indent="0" algn="ctr">
              <a:buNone/>
              <a:defRPr sz="2100"/>
            </a:lvl4pPr>
            <a:lvl5pPr marL="1371600" indent="0" algn="ctr">
              <a:buNone/>
              <a:defRPr sz="2100"/>
            </a:lvl5pPr>
          </a:lstStyle>
          <a:p>
            <a:pPr lvl="0"/>
            <a:r>
              <a:rPr lang="en-US" dirty="0"/>
              <a:t>Edit Master text styles</a:t>
            </a:r>
          </a:p>
        </p:txBody>
      </p:sp>
      <p:sp>
        <p:nvSpPr>
          <p:cNvPr id="14" name="Text Placeholder 13">
            <a:extLst>
              <a:ext uri="{FF2B5EF4-FFF2-40B4-BE49-F238E27FC236}">
                <a16:creationId xmlns:a16="http://schemas.microsoft.com/office/drawing/2014/main" id="{8FA8E662-AE31-CF4D-B12A-E43867F413A3}"/>
              </a:ext>
            </a:extLst>
          </p:cNvPr>
          <p:cNvSpPr>
            <a:spLocks noGrp="1"/>
          </p:cNvSpPr>
          <p:nvPr>
            <p:ph type="body" sz="quarter" idx="14" hasCustomPrompt="1"/>
          </p:nvPr>
        </p:nvSpPr>
        <p:spPr>
          <a:xfrm>
            <a:off x="628650" y="2791470"/>
            <a:ext cx="7886700" cy="553998"/>
          </a:xfrm>
        </p:spPr>
        <p:txBody>
          <a:bodyPr>
            <a:spAutoFit/>
          </a:bodyPr>
          <a:lstStyle>
            <a:lvl1pPr marL="0" indent="0" algn="ctr">
              <a:buNone/>
              <a:defRPr b="0"/>
            </a:lvl1pPr>
          </a:lstStyle>
          <a:p>
            <a:pPr lvl="0"/>
            <a:r>
              <a:rPr kumimoji="0" lang="en-US" sz="3000" b="1" i="0" u="none" strike="noStrike" kern="1200" cap="none" spc="0" normalizeH="0" baseline="0" noProof="0" dirty="0">
                <a:ln>
                  <a:noFill/>
                </a:ln>
                <a:solidFill>
                  <a:srgbClr val="4D4D4C"/>
                </a:solidFill>
                <a:effectLst/>
                <a:uLnTx/>
                <a:uFillTx/>
                <a:latin typeface="Calibri" panose="020F0502020204030204" pitchFamily="34" charset="0"/>
                <a:ea typeface="+mj-ea"/>
                <a:cs typeface="Calibri" panose="020F0502020204030204" pitchFamily="34" charset="0"/>
              </a:rPr>
              <a:t>Click to edit Master title style</a:t>
            </a:r>
            <a:endParaRPr lang="en-US" dirty="0"/>
          </a:p>
        </p:txBody>
      </p:sp>
    </p:spTree>
    <p:extLst>
      <p:ext uri="{BB962C8B-B14F-4D97-AF65-F5344CB8AC3E}">
        <p14:creationId xmlns:p14="http://schemas.microsoft.com/office/powerpoint/2010/main" val="38217914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1753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B2E56-0887-2F4F-A13B-519374B23D97}"/>
              </a:ext>
            </a:extLst>
          </p:cNvPr>
          <p:cNvSpPr>
            <a:spLocks noGrp="1"/>
          </p:cNvSpPr>
          <p:nvPr>
            <p:ph type="title"/>
          </p:nvPr>
        </p:nvSpPr>
        <p:spPr>
          <a:xfrm>
            <a:off x="628650" y="862662"/>
            <a:ext cx="7886700" cy="586442"/>
          </a:xfrm>
        </p:spPr>
        <p:txBody>
          <a:bodyPr/>
          <a:lstStyle>
            <a:lvl1pPr algn="ctr">
              <a:defRPr/>
            </a:lvl1pPr>
          </a:lstStyle>
          <a:p>
            <a:r>
              <a:rPr lang="en-US" dirty="0"/>
              <a:t>Click to edit Master title style</a:t>
            </a:r>
          </a:p>
        </p:txBody>
      </p:sp>
      <p:sp>
        <p:nvSpPr>
          <p:cNvPr id="3" name="Content Placeholder 2">
            <a:extLst>
              <a:ext uri="{FF2B5EF4-FFF2-40B4-BE49-F238E27FC236}">
                <a16:creationId xmlns:a16="http://schemas.microsoft.com/office/drawing/2014/main" id="{A0ADA1AA-65C5-E34C-85C7-3292DAE8221B}"/>
              </a:ext>
            </a:extLst>
          </p:cNvPr>
          <p:cNvSpPr>
            <a:spLocks noGrp="1"/>
          </p:cNvSpPr>
          <p:nvPr>
            <p:ph idx="1"/>
          </p:nvPr>
        </p:nvSpPr>
        <p:spPr>
          <a:xfrm>
            <a:off x="628650" y="1474106"/>
            <a:ext cx="7886700" cy="1228114"/>
          </a:xfrm>
        </p:spPr>
        <p:txBody>
          <a:bodyPr>
            <a:noAutofit/>
          </a:bodyPr>
          <a:lstStyle>
            <a:lvl1pPr marL="0" indent="0" algn="ctr">
              <a:buNone/>
              <a:defRPr sz="2100">
                <a:latin typeface="+mj-lt"/>
              </a:defRPr>
            </a:lvl1pPr>
            <a:lvl2pPr marL="342900" indent="0" algn="ctr">
              <a:buNone/>
              <a:defRPr sz="2100"/>
            </a:lvl2pPr>
            <a:lvl3pPr marL="685800" indent="0" algn="ctr">
              <a:buNone/>
              <a:defRPr sz="2100"/>
            </a:lvl3pPr>
            <a:lvl4pPr marL="1028700" indent="0" algn="ctr">
              <a:buNone/>
              <a:defRPr sz="2100"/>
            </a:lvl4pPr>
            <a:lvl5pPr marL="1371600" indent="0" algn="ctr">
              <a:buNone/>
              <a:defRPr sz="2100"/>
            </a:lvl5pPr>
          </a:lstStyle>
          <a:p>
            <a:pPr lvl="0"/>
            <a:r>
              <a:rPr lang="en-US" dirty="0"/>
              <a:t>Edit Master text styles</a:t>
            </a:r>
          </a:p>
        </p:txBody>
      </p:sp>
      <p:sp>
        <p:nvSpPr>
          <p:cNvPr id="12" name="Content Placeholder 2">
            <a:extLst>
              <a:ext uri="{FF2B5EF4-FFF2-40B4-BE49-F238E27FC236}">
                <a16:creationId xmlns:a16="http://schemas.microsoft.com/office/drawing/2014/main" id="{6E27D50F-B1BD-4248-AD3B-748A74E1A058}"/>
              </a:ext>
            </a:extLst>
          </p:cNvPr>
          <p:cNvSpPr>
            <a:spLocks noGrp="1"/>
          </p:cNvSpPr>
          <p:nvPr>
            <p:ph idx="13"/>
          </p:nvPr>
        </p:nvSpPr>
        <p:spPr>
          <a:xfrm>
            <a:off x="628650" y="3281391"/>
            <a:ext cx="7886700" cy="1228114"/>
          </a:xfrm>
        </p:spPr>
        <p:txBody>
          <a:bodyPr>
            <a:noAutofit/>
          </a:bodyPr>
          <a:lstStyle>
            <a:lvl1pPr marL="0" indent="0" algn="ctr">
              <a:buNone/>
              <a:defRPr sz="2100">
                <a:latin typeface="+mj-lt"/>
              </a:defRPr>
            </a:lvl1pPr>
            <a:lvl2pPr marL="342900" indent="0" algn="ctr">
              <a:buNone/>
              <a:defRPr sz="2100"/>
            </a:lvl2pPr>
            <a:lvl3pPr marL="685800" indent="0" algn="ctr">
              <a:buNone/>
              <a:defRPr sz="2100"/>
            </a:lvl3pPr>
            <a:lvl4pPr marL="1028700" indent="0" algn="ctr">
              <a:buNone/>
              <a:defRPr sz="2100"/>
            </a:lvl4pPr>
            <a:lvl5pPr marL="1371600" indent="0" algn="ctr">
              <a:buNone/>
              <a:defRPr sz="2100"/>
            </a:lvl5pPr>
          </a:lstStyle>
          <a:p>
            <a:pPr lvl="0"/>
            <a:r>
              <a:rPr lang="en-US" dirty="0"/>
              <a:t>Edit Master text styles</a:t>
            </a:r>
          </a:p>
        </p:txBody>
      </p:sp>
      <p:sp>
        <p:nvSpPr>
          <p:cNvPr id="14" name="Text Placeholder 13">
            <a:extLst>
              <a:ext uri="{FF2B5EF4-FFF2-40B4-BE49-F238E27FC236}">
                <a16:creationId xmlns:a16="http://schemas.microsoft.com/office/drawing/2014/main" id="{8FA8E662-AE31-CF4D-B12A-E43867F413A3}"/>
              </a:ext>
            </a:extLst>
          </p:cNvPr>
          <p:cNvSpPr>
            <a:spLocks noGrp="1"/>
          </p:cNvSpPr>
          <p:nvPr>
            <p:ph type="body" sz="quarter" idx="14" hasCustomPrompt="1"/>
          </p:nvPr>
        </p:nvSpPr>
        <p:spPr>
          <a:xfrm>
            <a:off x="628650" y="2791470"/>
            <a:ext cx="7886700" cy="553998"/>
          </a:xfrm>
        </p:spPr>
        <p:txBody>
          <a:bodyPr>
            <a:spAutoFit/>
          </a:bodyPr>
          <a:lstStyle>
            <a:lvl1pPr marL="0" indent="0" algn="ctr">
              <a:buNone/>
              <a:defRPr b="0"/>
            </a:lvl1pPr>
          </a:lstStyle>
          <a:p>
            <a:pPr lvl="0"/>
            <a:r>
              <a:rPr kumimoji="0" lang="en-US" sz="3000" b="1" i="0" u="none" strike="noStrike" kern="1200" cap="none" spc="0" normalizeH="0" baseline="0" noProof="0" dirty="0">
                <a:ln>
                  <a:noFill/>
                </a:ln>
                <a:solidFill>
                  <a:srgbClr val="4D4D4C"/>
                </a:solidFill>
                <a:effectLst/>
                <a:uLnTx/>
                <a:uFillTx/>
                <a:latin typeface="Calibri" panose="020F0502020204030204" pitchFamily="34" charset="0"/>
                <a:ea typeface="+mj-ea"/>
                <a:cs typeface="Calibri" panose="020F0502020204030204" pitchFamily="34" charset="0"/>
              </a:rPr>
              <a:t>Click to edit Master title style</a:t>
            </a:r>
            <a:endParaRPr lang="en-US" dirty="0"/>
          </a:p>
        </p:txBody>
      </p:sp>
    </p:spTree>
    <p:extLst>
      <p:ext uri="{BB962C8B-B14F-4D97-AF65-F5344CB8AC3E}">
        <p14:creationId xmlns:p14="http://schemas.microsoft.com/office/powerpoint/2010/main" val="17547385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B2E56-0887-2F4F-A13B-519374B23D97}"/>
              </a:ext>
            </a:extLst>
          </p:cNvPr>
          <p:cNvSpPr>
            <a:spLocks noGrp="1"/>
          </p:cNvSpPr>
          <p:nvPr>
            <p:ph type="title"/>
          </p:nvPr>
        </p:nvSpPr>
        <p:spPr>
          <a:xfrm>
            <a:off x="628650" y="862662"/>
            <a:ext cx="7886700" cy="586442"/>
          </a:xfrm>
        </p:spPr>
        <p:txBody>
          <a:bodyPr/>
          <a:lstStyle>
            <a:lvl1pPr algn="ctr">
              <a:defRPr/>
            </a:lvl1pPr>
          </a:lstStyle>
          <a:p>
            <a:r>
              <a:rPr lang="en-US" dirty="0"/>
              <a:t>Click to edit Master title style</a:t>
            </a:r>
          </a:p>
        </p:txBody>
      </p:sp>
      <p:sp>
        <p:nvSpPr>
          <p:cNvPr id="3" name="Content Placeholder 2">
            <a:extLst>
              <a:ext uri="{FF2B5EF4-FFF2-40B4-BE49-F238E27FC236}">
                <a16:creationId xmlns:a16="http://schemas.microsoft.com/office/drawing/2014/main" id="{A0ADA1AA-65C5-E34C-85C7-3292DAE8221B}"/>
              </a:ext>
            </a:extLst>
          </p:cNvPr>
          <p:cNvSpPr>
            <a:spLocks noGrp="1"/>
          </p:cNvSpPr>
          <p:nvPr>
            <p:ph idx="1"/>
          </p:nvPr>
        </p:nvSpPr>
        <p:spPr>
          <a:xfrm>
            <a:off x="628650" y="1474106"/>
            <a:ext cx="7886700" cy="1228114"/>
          </a:xfrm>
        </p:spPr>
        <p:txBody>
          <a:bodyPr>
            <a:noAutofit/>
          </a:bodyPr>
          <a:lstStyle>
            <a:lvl1pPr marL="0" indent="0" algn="ctr">
              <a:buNone/>
              <a:defRPr sz="2100">
                <a:latin typeface="+mj-lt"/>
              </a:defRPr>
            </a:lvl1pPr>
            <a:lvl2pPr marL="342900" indent="0" algn="ctr">
              <a:buNone/>
              <a:defRPr sz="2100"/>
            </a:lvl2pPr>
            <a:lvl3pPr marL="685800" indent="0" algn="ctr">
              <a:buNone/>
              <a:defRPr sz="2100"/>
            </a:lvl3pPr>
            <a:lvl4pPr marL="1028700" indent="0" algn="ctr">
              <a:buNone/>
              <a:defRPr sz="2100"/>
            </a:lvl4pPr>
            <a:lvl5pPr marL="1371600" indent="0" algn="ctr">
              <a:buNone/>
              <a:defRPr sz="2100"/>
            </a:lvl5pPr>
          </a:lstStyle>
          <a:p>
            <a:pPr lvl="0"/>
            <a:r>
              <a:rPr lang="en-US" dirty="0"/>
              <a:t>Edit Master text styles</a:t>
            </a:r>
          </a:p>
        </p:txBody>
      </p:sp>
      <p:sp>
        <p:nvSpPr>
          <p:cNvPr id="12" name="Content Placeholder 2">
            <a:extLst>
              <a:ext uri="{FF2B5EF4-FFF2-40B4-BE49-F238E27FC236}">
                <a16:creationId xmlns:a16="http://schemas.microsoft.com/office/drawing/2014/main" id="{6E27D50F-B1BD-4248-AD3B-748A74E1A058}"/>
              </a:ext>
            </a:extLst>
          </p:cNvPr>
          <p:cNvSpPr>
            <a:spLocks noGrp="1"/>
          </p:cNvSpPr>
          <p:nvPr>
            <p:ph idx="13"/>
          </p:nvPr>
        </p:nvSpPr>
        <p:spPr>
          <a:xfrm>
            <a:off x="628650" y="3281391"/>
            <a:ext cx="7886700" cy="1228114"/>
          </a:xfrm>
        </p:spPr>
        <p:txBody>
          <a:bodyPr>
            <a:noAutofit/>
          </a:bodyPr>
          <a:lstStyle>
            <a:lvl1pPr marL="0" indent="0" algn="ctr">
              <a:buNone/>
              <a:defRPr sz="2100">
                <a:latin typeface="+mj-lt"/>
              </a:defRPr>
            </a:lvl1pPr>
            <a:lvl2pPr marL="342900" indent="0" algn="ctr">
              <a:buNone/>
              <a:defRPr sz="2100"/>
            </a:lvl2pPr>
            <a:lvl3pPr marL="685800" indent="0" algn="ctr">
              <a:buNone/>
              <a:defRPr sz="2100"/>
            </a:lvl3pPr>
            <a:lvl4pPr marL="1028700" indent="0" algn="ctr">
              <a:buNone/>
              <a:defRPr sz="2100"/>
            </a:lvl4pPr>
            <a:lvl5pPr marL="1371600" indent="0" algn="ctr">
              <a:buNone/>
              <a:defRPr sz="2100"/>
            </a:lvl5pPr>
          </a:lstStyle>
          <a:p>
            <a:pPr lvl="0"/>
            <a:r>
              <a:rPr lang="en-US" dirty="0"/>
              <a:t>Edit Master text styles</a:t>
            </a:r>
          </a:p>
        </p:txBody>
      </p:sp>
      <p:sp>
        <p:nvSpPr>
          <p:cNvPr id="14" name="Text Placeholder 13">
            <a:extLst>
              <a:ext uri="{FF2B5EF4-FFF2-40B4-BE49-F238E27FC236}">
                <a16:creationId xmlns:a16="http://schemas.microsoft.com/office/drawing/2014/main" id="{8FA8E662-AE31-CF4D-B12A-E43867F413A3}"/>
              </a:ext>
            </a:extLst>
          </p:cNvPr>
          <p:cNvSpPr>
            <a:spLocks noGrp="1"/>
          </p:cNvSpPr>
          <p:nvPr>
            <p:ph type="body" sz="quarter" idx="14" hasCustomPrompt="1"/>
          </p:nvPr>
        </p:nvSpPr>
        <p:spPr>
          <a:xfrm>
            <a:off x="628650" y="2791470"/>
            <a:ext cx="7886700" cy="553998"/>
          </a:xfrm>
        </p:spPr>
        <p:txBody>
          <a:bodyPr>
            <a:spAutoFit/>
          </a:bodyPr>
          <a:lstStyle>
            <a:lvl1pPr marL="0" indent="0" algn="ctr">
              <a:buNone/>
              <a:defRPr b="0"/>
            </a:lvl1pPr>
          </a:lstStyle>
          <a:p>
            <a:pPr lvl="0"/>
            <a:r>
              <a:rPr kumimoji="0" lang="en-US" sz="3000" b="1" i="0" u="none" strike="noStrike" kern="1200" cap="none" spc="0" normalizeH="0" baseline="0" noProof="0" dirty="0">
                <a:ln>
                  <a:noFill/>
                </a:ln>
                <a:solidFill>
                  <a:srgbClr val="4D4D4C"/>
                </a:solidFill>
                <a:effectLst/>
                <a:uLnTx/>
                <a:uFillTx/>
                <a:latin typeface="Calibri" panose="020F0502020204030204" pitchFamily="34" charset="0"/>
                <a:ea typeface="+mj-ea"/>
                <a:cs typeface="Calibri" panose="020F0502020204030204" pitchFamily="34" charset="0"/>
              </a:rPr>
              <a:t>Click to edit Master title style</a:t>
            </a:r>
            <a:endParaRPr lang="en-US" dirty="0"/>
          </a:p>
        </p:txBody>
      </p:sp>
    </p:spTree>
    <p:extLst>
      <p:ext uri="{BB962C8B-B14F-4D97-AF65-F5344CB8AC3E}">
        <p14:creationId xmlns:p14="http://schemas.microsoft.com/office/powerpoint/2010/main" val="193817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B2E56-0887-2F4F-A13B-519374B23D97}"/>
              </a:ext>
            </a:extLst>
          </p:cNvPr>
          <p:cNvSpPr>
            <a:spLocks noGrp="1"/>
          </p:cNvSpPr>
          <p:nvPr>
            <p:ph type="title"/>
          </p:nvPr>
        </p:nvSpPr>
        <p:spPr>
          <a:xfrm>
            <a:off x="628650" y="862662"/>
            <a:ext cx="7886700" cy="586442"/>
          </a:xfrm>
        </p:spPr>
        <p:txBody>
          <a:bodyPr/>
          <a:lstStyle>
            <a:lvl1pPr algn="ctr">
              <a:defRPr/>
            </a:lvl1pPr>
          </a:lstStyle>
          <a:p>
            <a:r>
              <a:rPr lang="en-US" dirty="0"/>
              <a:t>Click to edit Master title style</a:t>
            </a:r>
          </a:p>
        </p:txBody>
      </p:sp>
      <p:sp>
        <p:nvSpPr>
          <p:cNvPr id="3" name="Content Placeholder 2">
            <a:extLst>
              <a:ext uri="{FF2B5EF4-FFF2-40B4-BE49-F238E27FC236}">
                <a16:creationId xmlns:a16="http://schemas.microsoft.com/office/drawing/2014/main" id="{A0ADA1AA-65C5-E34C-85C7-3292DAE8221B}"/>
              </a:ext>
            </a:extLst>
          </p:cNvPr>
          <p:cNvSpPr>
            <a:spLocks noGrp="1"/>
          </p:cNvSpPr>
          <p:nvPr>
            <p:ph idx="1"/>
          </p:nvPr>
        </p:nvSpPr>
        <p:spPr>
          <a:xfrm>
            <a:off x="628650" y="1474106"/>
            <a:ext cx="7886700" cy="1228114"/>
          </a:xfrm>
        </p:spPr>
        <p:txBody>
          <a:bodyPr>
            <a:noAutofit/>
          </a:bodyPr>
          <a:lstStyle>
            <a:lvl1pPr marL="0" indent="0" algn="ctr">
              <a:buNone/>
              <a:defRPr sz="2100">
                <a:latin typeface="+mj-lt"/>
              </a:defRPr>
            </a:lvl1pPr>
            <a:lvl2pPr marL="342900" indent="0" algn="ctr">
              <a:buNone/>
              <a:defRPr sz="2100"/>
            </a:lvl2pPr>
            <a:lvl3pPr marL="685800" indent="0" algn="ctr">
              <a:buNone/>
              <a:defRPr sz="2100"/>
            </a:lvl3pPr>
            <a:lvl4pPr marL="1028700" indent="0" algn="ctr">
              <a:buNone/>
              <a:defRPr sz="2100"/>
            </a:lvl4pPr>
            <a:lvl5pPr marL="1371600" indent="0" algn="ctr">
              <a:buNone/>
              <a:defRPr sz="2100"/>
            </a:lvl5pPr>
          </a:lstStyle>
          <a:p>
            <a:pPr lvl="0"/>
            <a:r>
              <a:rPr lang="en-US" dirty="0"/>
              <a:t>Edit Master text styles</a:t>
            </a:r>
          </a:p>
        </p:txBody>
      </p:sp>
      <p:sp>
        <p:nvSpPr>
          <p:cNvPr id="12" name="Content Placeholder 2">
            <a:extLst>
              <a:ext uri="{FF2B5EF4-FFF2-40B4-BE49-F238E27FC236}">
                <a16:creationId xmlns:a16="http://schemas.microsoft.com/office/drawing/2014/main" id="{6E27D50F-B1BD-4248-AD3B-748A74E1A058}"/>
              </a:ext>
            </a:extLst>
          </p:cNvPr>
          <p:cNvSpPr>
            <a:spLocks noGrp="1"/>
          </p:cNvSpPr>
          <p:nvPr>
            <p:ph idx="13"/>
          </p:nvPr>
        </p:nvSpPr>
        <p:spPr>
          <a:xfrm>
            <a:off x="628650" y="3281391"/>
            <a:ext cx="7886700" cy="1228114"/>
          </a:xfrm>
        </p:spPr>
        <p:txBody>
          <a:bodyPr>
            <a:noAutofit/>
          </a:bodyPr>
          <a:lstStyle>
            <a:lvl1pPr marL="0" indent="0" algn="ctr">
              <a:buNone/>
              <a:defRPr sz="2100">
                <a:latin typeface="+mj-lt"/>
              </a:defRPr>
            </a:lvl1pPr>
            <a:lvl2pPr marL="342900" indent="0" algn="ctr">
              <a:buNone/>
              <a:defRPr sz="2100"/>
            </a:lvl2pPr>
            <a:lvl3pPr marL="685800" indent="0" algn="ctr">
              <a:buNone/>
              <a:defRPr sz="2100"/>
            </a:lvl3pPr>
            <a:lvl4pPr marL="1028700" indent="0" algn="ctr">
              <a:buNone/>
              <a:defRPr sz="2100"/>
            </a:lvl4pPr>
            <a:lvl5pPr marL="1371600" indent="0" algn="ctr">
              <a:buNone/>
              <a:defRPr sz="2100"/>
            </a:lvl5pPr>
          </a:lstStyle>
          <a:p>
            <a:pPr lvl="0"/>
            <a:r>
              <a:rPr lang="en-US" dirty="0"/>
              <a:t>Edit Master text styles</a:t>
            </a:r>
          </a:p>
        </p:txBody>
      </p:sp>
      <p:sp>
        <p:nvSpPr>
          <p:cNvPr id="14" name="Text Placeholder 13">
            <a:extLst>
              <a:ext uri="{FF2B5EF4-FFF2-40B4-BE49-F238E27FC236}">
                <a16:creationId xmlns:a16="http://schemas.microsoft.com/office/drawing/2014/main" id="{8FA8E662-AE31-CF4D-B12A-E43867F413A3}"/>
              </a:ext>
            </a:extLst>
          </p:cNvPr>
          <p:cNvSpPr>
            <a:spLocks noGrp="1"/>
          </p:cNvSpPr>
          <p:nvPr>
            <p:ph type="body" sz="quarter" idx="14" hasCustomPrompt="1"/>
          </p:nvPr>
        </p:nvSpPr>
        <p:spPr>
          <a:xfrm>
            <a:off x="628650" y="2791470"/>
            <a:ext cx="7886700" cy="553998"/>
          </a:xfrm>
        </p:spPr>
        <p:txBody>
          <a:bodyPr>
            <a:spAutoFit/>
          </a:bodyPr>
          <a:lstStyle>
            <a:lvl1pPr marL="0" indent="0" algn="ctr">
              <a:buNone/>
              <a:defRPr b="0"/>
            </a:lvl1pPr>
          </a:lstStyle>
          <a:p>
            <a:pPr lvl="0"/>
            <a:r>
              <a:rPr kumimoji="0" lang="en-US" sz="3000" b="1" i="0" u="none" strike="noStrike" kern="1200" cap="none" spc="0" normalizeH="0" baseline="0" noProof="0" dirty="0">
                <a:ln>
                  <a:noFill/>
                </a:ln>
                <a:solidFill>
                  <a:srgbClr val="4D4D4C"/>
                </a:solidFill>
                <a:effectLst/>
                <a:uLnTx/>
                <a:uFillTx/>
                <a:latin typeface="Calibri" panose="020F0502020204030204" pitchFamily="34" charset="0"/>
                <a:ea typeface="+mj-ea"/>
                <a:cs typeface="Calibri" panose="020F0502020204030204" pitchFamily="34" charset="0"/>
              </a:rPr>
              <a:t>Click to edit Master title style</a:t>
            </a:r>
            <a:endParaRPr lang="en-US" dirty="0"/>
          </a:p>
        </p:txBody>
      </p:sp>
    </p:spTree>
    <p:extLst>
      <p:ext uri="{BB962C8B-B14F-4D97-AF65-F5344CB8AC3E}">
        <p14:creationId xmlns:p14="http://schemas.microsoft.com/office/powerpoint/2010/main" val="11734132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B2E56-0887-2F4F-A13B-519374B23D97}"/>
              </a:ext>
            </a:extLst>
          </p:cNvPr>
          <p:cNvSpPr>
            <a:spLocks noGrp="1"/>
          </p:cNvSpPr>
          <p:nvPr>
            <p:ph type="title"/>
          </p:nvPr>
        </p:nvSpPr>
        <p:spPr>
          <a:xfrm>
            <a:off x="628650" y="862662"/>
            <a:ext cx="7886700" cy="586442"/>
          </a:xfrm>
        </p:spPr>
        <p:txBody>
          <a:bodyPr/>
          <a:lstStyle>
            <a:lvl1pPr algn="ctr">
              <a:defRPr/>
            </a:lvl1pPr>
          </a:lstStyle>
          <a:p>
            <a:r>
              <a:rPr lang="en-US" dirty="0"/>
              <a:t>Click to edit Master title style</a:t>
            </a:r>
          </a:p>
        </p:txBody>
      </p:sp>
      <p:sp>
        <p:nvSpPr>
          <p:cNvPr id="3" name="Content Placeholder 2">
            <a:extLst>
              <a:ext uri="{FF2B5EF4-FFF2-40B4-BE49-F238E27FC236}">
                <a16:creationId xmlns:a16="http://schemas.microsoft.com/office/drawing/2014/main" id="{A0ADA1AA-65C5-E34C-85C7-3292DAE8221B}"/>
              </a:ext>
            </a:extLst>
          </p:cNvPr>
          <p:cNvSpPr>
            <a:spLocks noGrp="1"/>
          </p:cNvSpPr>
          <p:nvPr>
            <p:ph idx="1"/>
          </p:nvPr>
        </p:nvSpPr>
        <p:spPr>
          <a:xfrm>
            <a:off x="628650" y="1474106"/>
            <a:ext cx="7886700" cy="1228114"/>
          </a:xfrm>
        </p:spPr>
        <p:txBody>
          <a:bodyPr>
            <a:noAutofit/>
          </a:bodyPr>
          <a:lstStyle>
            <a:lvl1pPr marL="0" indent="0" algn="ctr">
              <a:buNone/>
              <a:defRPr sz="2100">
                <a:latin typeface="+mj-lt"/>
              </a:defRPr>
            </a:lvl1pPr>
            <a:lvl2pPr marL="342900" indent="0" algn="ctr">
              <a:buNone/>
              <a:defRPr sz="2100"/>
            </a:lvl2pPr>
            <a:lvl3pPr marL="685800" indent="0" algn="ctr">
              <a:buNone/>
              <a:defRPr sz="2100"/>
            </a:lvl3pPr>
            <a:lvl4pPr marL="1028700" indent="0" algn="ctr">
              <a:buNone/>
              <a:defRPr sz="2100"/>
            </a:lvl4pPr>
            <a:lvl5pPr marL="1371600" indent="0" algn="ctr">
              <a:buNone/>
              <a:defRPr sz="2100"/>
            </a:lvl5pPr>
          </a:lstStyle>
          <a:p>
            <a:pPr lvl="0"/>
            <a:r>
              <a:rPr lang="en-US" dirty="0"/>
              <a:t>Edit Master text styles</a:t>
            </a:r>
          </a:p>
        </p:txBody>
      </p:sp>
      <p:sp>
        <p:nvSpPr>
          <p:cNvPr id="12" name="Content Placeholder 2">
            <a:extLst>
              <a:ext uri="{FF2B5EF4-FFF2-40B4-BE49-F238E27FC236}">
                <a16:creationId xmlns:a16="http://schemas.microsoft.com/office/drawing/2014/main" id="{6E27D50F-B1BD-4248-AD3B-748A74E1A058}"/>
              </a:ext>
            </a:extLst>
          </p:cNvPr>
          <p:cNvSpPr>
            <a:spLocks noGrp="1"/>
          </p:cNvSpPr>
          <p:nvPr>
            <p:ph idx="13"/>
          </p:nvPr>
        </p:nvSpPr>
        <p:spPr>
          <a:xfrm>
            <a:off x="628650" y="3281391"/>
            <a:ext cx="7886700" cy="1228114"/>
          </a:xfrm>
        </p:spPr>
        <p:txBody>
          <a:bodyPr>
            <a:noAutofit/>
          </a:bodyPr>
          <a:lstStyle>
            <a:lvl1pPr marL="0" indent="0" algn="ctr">
              <a:buNone/>
              <a:defRPr sz="2100">
                <a:latin typeface="+mj-lt"/>
              </a:defRPr>
            </a:lvl1pPr>
            <a:lvl2pPr marL="342900" indent="0" algn="ctr">
              <a:buNone/>
              <a:defRPr sz="2100"/>
            </a:lvl2pPr>
            <a:lvl3pPr marL="685800" indent="0" algn="ctr">
              <a:buNone/>
              <a:defRPr sz="2100"/>
            </a:lvl3pPr>
            <a:lvl4pPr marL="1028700" indent="0" algn="ctr">
              <a:buNone/>
              <a:defRPr sz="2100"/>
            </a:lvl4pPr>
            <a:lvl5pPr marL="1371600" indent="0" algn="ctr">
              <a:buNone/>
              <a:defRPr sz="2100"/>
            </a:lvl5pPr>
          </a:lstStyle>
          <a:p>
            <a:pPr lvl="0"/>
            <a:r>
              <a:rPr lang="en-US" dirty="0"/>
              <a:t>Edit Master text styles</a:t>
            </a:r>
          </a:p>
        </p:txBody>
      </p:sp>
      <p:sp>
        <p:nvSpPr>
          <p:cNvPr id="14" name="Text Placeholder 13">
            <a:extLst>
              <a:ext uri="{FF2B5EF4-FFF2-40B4-BE49-F238E27FC236}">
                <a16:creationId xmlns:a16="http://schemas.microsoft.com/office/drawing/2014/main" id="{8FA8E662-AE31-CF4D-B12A-E43867F413A3}"/>
              </a:ext>
            </a:extLst>
          </p:cNvPr>
          <p:cNvSpPr>
            <a:spLocks noGrp="1"/>
          </p:cNvSpPr>
          <p:nvPr>
            <p:ph type="body" sz="quarter" idx="14" hasCustomPrompt="1"/>
          </p:nvPr>
        </p:nvSpPr>
        <p:spPr>
          <a:xfrm>
            <a:off x="628650" y="2791470"/>
            <a:ext cx="7886700" cy="553998"/>
          </a:xfrm>
        </p:spPr>
        <p:txBody>
          <a:bodyPr>
            <a:spAutoFit/>
          </a:bodyPr>
          <a:lstStyle>
            <a:lvl1pPr marL="0" indent="0" algn="ctr">
              <a:buNone/>
              <a:defRPr b="0"/>
            </a:lvl1pPr>
          </a:lstStyle>
          <a:p>
            <a:pPr lvl="0"/>
            <a:r>
              <a:rPr kumimoji="0" lang="en-US" sz="3000" b="1" i="0" u="none" strike="noStrike" kern="1200" cap="none" spc="0" normalizeH="0" baseline="0" noProof="0" dirty="0">
                <a:ln>
                  <a:noFill/>
                </a:ln>
                <a:solidFill>
                  <a:srgbClr val="4D4D4C"/>
                </a:solidFill>
                <a:effectLst/>
                <a:uLnTx/>
                <a:uFillTx/>
                <a:latin typeface="Calibri" panose="020F0502020204030204" pitchFamily="34" charset="0"/>
                <a:ea typeface="+mj-ea"/>
                <a:cs typeface="Calibri" panose="020F0502020204030204" pitchFamily="34" charset="0"/>
              </a:rPr>
              <a:t>Click to edit Master title style</a:t>
            </a:r>
            <a:endParaRPr lang="en-US" dirty="0"/>
          </a:p>
        </p:txBody>
      </p:sp>
    </p:spTree>
    <p:extLst>
      <p:ext uri="{BB962C8B-B14F-4D97-AF65-F5344CB8AC3E}">
        <p14:creationId xmlns:p14="http://schemas.microsoft.com/office/powerpoint/2010/main" val="20213089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B2E56-0887-2F4F-A13B-519374B23D97}"/>
              </a:ext>
            </a:extLst>
          </p:cNvPr>
          <p:cNvSpPr>
            <a:spLocks noGrp="1"/>
          </p:cNvSpPr>
          <p:nvPr>
            <p:ph type="title"/>
          </p:nvPr>
        </p:nvSpPr>
        <p:spPr>
          <a:xfrm>
            <a:off x="628650" y="862662"/>
            <a:ext cx="7886700" cy="586442"/>
          </a:xfrm>
        </p:spPr>
        <p:txBody>
          <a:bodyPr/>
          <a:lstStyle>
            <a:lvl1pPr algn="ctr">
              <a:defRPr/>
            </a:lvl1pPr>
          </a:lstStyle>
          <a:p>
            <a:r>
              <a:rPr lang="en-US" dirty="0"/>
              <a:t>Click to edit Master title style</a:t>
            </a:r>
          </a:p>
        </p:txBody>
      </p:sp>
      <p:sp>
        <p:nvSpPr>
          <p:cNvPr id="3" name="Content Placeholder 2">
            <a:extLst>
              <a:ext uri="{FF2B5EF4-FFF2-40B4-BE49-F238E27FC236}">
                <a16:creationId xmlns:a16="http://schemas.microsoft.com/office/drawing/2014/main" id="{A0ADA1AA-65C5-E34C-85C7-3292DAE8221B}"/>
              </a:ext>
            </a:extLst>
          </p:cNvPr>
          <p:cNvSpPr>
            <a:spLocks noGrp="1"/>
          </p:cNvSpPr>
          <p:nvPr>
            <p:ph idx="1"/>
          </p:nvPr>
        </p:nvSpPr>
        <p:spPr>
          <a:xfrm>
            <a:off x="628650" y="1474106"/>
            <a:ext cx="7886700" cy="1228114"/>
          </a:xfrm>
        </p:spPr>
        <p:txBody>
          <a:bodyPr>
            <a:noAutofit/>
          </a:bodyPr>
          <a:lstStyle>
            <a:lvl1pPr marL="0" indent="0" algn="ctr">
              <a:buNone/>
              <a:defRPr sz="2100">
                <a:latin typeface="+mj-lt"/>
              </a:defRPr>
            </a:lvl1pPr>
            <a:lvl2pPr marL="342900" indent="0" algn="ctr">
              <a:buNone/>
              <a:defRPr sz="2100"/>
            </a:lvl2pPr>
            <a:lvl3pPr marL="685800" indent="0" algn="ctr">
              <a:buNone/>
              <a:defRPr sz="2100"/>
            </a:lvl3pPr>
            <a:lvl4pPr marL="1028700" indent="0" algn="ctr">
              <a:buNone/>
              <a:defRPr sz="2100"/>
            </a:lvl4pPr>
            <a:lvl5pPr marL="1371600" indent="0" algn="ctr">
              <a:buNone/>
              <a:defRPr sz="2100"/>
            </a:lvl5pPr>
          </a:lstStyle>
          <a:p>
            <a:pPr lvl="0"/>
            <a:r>
              <a:rPr lang="en-US" dirty="0"/>
              <a:t>Edit Master text styles</a:t>
            </a:r>
          </a:p>
        </p:txBody>
      </p:sp>
      <p:sp>
        <p:nvSpPr>
          <p:cNvPr id="12" name="Content Placeholder 2">
            <a:extLst>
              <a:ext uri="{FF2B5EF4-FFF2-40B4-BE49-F238E27FC236}">
                <a16:creationId xmlns:a16="http://schemas.microsoft.com/office/drawing/2014/main" id="{6E27D50F-B1BD-4248-AD3B-748A74E1A058}"/>
              </a:ext>
            </a:extLst>
          </p:cNvPr>
          <p:cNvSpPr>
            <a:spLocks noGrp="1"/>
          </p:cNvSpPr>
          <p:nvPr>
            <p:ph idx="13"/>
          </p:nvPr>
        </p:nvSpPr>
        <p:spPr>
          <a:xfrm>
            <a:off x="628650" y="3281391"/>
            <a:ext cx="7886700" cy="1228114"/>
          </a:xfrm>
        </p:spPr>
        <p:txBody>
          <a:bodyPr>
            <a:noAutofit/>
          </a:bodyPr>
          <a:lstStyle>
            <a:lvl1pPr marL="0" indent="0" algn="ctr">
              <a:buNone/>
              <a:defRPr sz="2100">
                <a:latin typeface="+mj-lt"/>
              </a:defRPr>
            </a:lvl1pPr>
            <a:lvl2pPr marL="342900" indent="0" algn="ctr">
              <a:buNone/>
              <a:defRPr sz="2100"/>
            </a:lvl2pPr>
            <a:lvl3pPr marL="685800" indent="0" algn="ctr">
              <a:buNone/>
              <a:defRPr sz="2100"/>
            </a:lvl3pPr>
            <a:lvl4pPr marL="1028700" indent="0" algn="ctr">
              <a:buNone/>
              <a:defRPr sz="2100"/>
            </a:lvl4pPr>
            <a:lvl5pPr marL="1371600" indent="0" algn="ctr">
              <a:buNone/>
              <a:defRPr sz="2100"/>
            </a:lvl5pPr>
          </a:lstStyle>
          <a:p>
            <a:pPr lvl="0"/>
            <a:r>
              <a:rPr lang="en-US" dirty="0"/>
              <a:t>Edit Master text styles</a:t>
            </a:r>
          </a:p>
        </p:txBody>
      </p:sp>
      <p:sp>
        <p:nvSpPr>
          <p:cNvPr id="14" name="Text Placeholder 13">
            <a:extLst>
              <a:ext uri="{FF2B5EF4-FFF2-40B4-BE49-F238E27FC236}">
                <a16:creationId xmlns:a16="http://schemas.microsoft.com/office/drawing/2014/main" id="{8FA8E662-AE31-CF4D-B12A-E43867F413A3}"/>
              </a:ext>
            </a:extLst>
          </p:cNvPr>
          <p:cNvSpPr>
            <a:spLocks noGrp="1"/>
          </p:cNvSpPr>
          <p:nvPr>
            <p:ph type="body" sz="quarter" idx="14" hasCustomPrompt="1"/>
          </p:nvPr>
        </p:nvSpPr>
        <p:spPr>
          <a:xfrm>
            <a:off x="628650" y="2791470"/>
            <a:ext cx="7886700" cy="553998"/>
          </a:xfrm>
        </p:spPr>
        <p:txBody>
          <a:bodyPr>
            <a:spAutoFit/>
          </a:bodyPr>
          <a:lstStyle>
            <a:lvl1pPr marL="0" indent="0" algn="ctr">
              <a:buNone/>
              <a:defRPr b="0"/>
            </a:lvl1pPr>
          </a:lstStyle>
          <a:p>
            <a:pPr lvl="0"/>
            <a:r>
              <a:rPr kumimoji="0" lang="en-US" sz="3000" b="1" i="0" u="none" strike="noStrike" kern="1200" cap="none" spc="0" normalizeH="0" baseline="0" noProof="0" dirty="0">
                <a:ln>
                  <a:noFill/>
                </a:ln>
                <a:solidFill>
                  <a:srgbClr val="4D4D4C"/>
                </a:solidFill>
                <a:effectLst/>
                <a:uLnTx/>
                <a:uFillTx/>
                <a:latin typeface="Calibri" panose="020F0502020204030204" pitchFamily="34" charset="0"/>
                <a:ea typeface="+mj-ea"/>
                <a:cs typeface="Calibri" panose="020F0502020204030204" pitchFamily="34" charset="0"/>
              </a:rPr>
              <a:t>Click to edit Master title style</a:t>
            </a:r>
            <a:endParaRPr lang="en-US" dirty="0"/>
          </a:p>
        </p:txBody>
      </p:sp>
    </p:spTree>
    <p:extLst>
      <p:ext uri="{BB962C8B-B14F-4D97-AF65-F5344CB8AC3E}">
        <p14:creationId xmlns:p14="http://schemas.microsoft.com/office/powerpoint/2010/main" val="22311095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0F33C-CB5F-CC43-A770-EEC57E87EA04}"/>
              </a:ext>
            </a:extLst>
          </p:cNvPr>
          <p:cNvSpPr>
            <a:spLocks noGrp="1"/>
          </p:cNvSpPr>
          <p:nvPr>
            <p:ph type="ctrTitle"/>
          </p:nvPr>
        </p:nvSpPr>
        <p:spPr>
          <a:xfrm>
            <a:off x="421200" y="715500"/>
            <a:ext cx="5871741" cy="586442"/>
          </a:xfrm>
        </p:spPr>
        <p:txBody>
          <a:bodyPr anchor="b"/>
          <a:lstStyle>
            <a:lvl1pPr algn="l">
              <a:defRPr sz="3000"/>
            </a:lvl1pPr>
          </a:lstStyle>
          <a:p>
            <a:r>
              <a:rPr lang="en-US" dirty="0"/>
              <a:t>Click to edit Master title style</a:t>
            </a:r>
          </a:p>
        </p:txBody>
      </p:sp>
      <p:sp>
        <p:nvSpPr>
          <p:cNvPr id="3" name="Subtitle 2">
            <a:extLst>
              <a:ext uri="{FF2B5EF4-FFF2-40B4-BE49-F238E27FC236}">
                <a16:creationId xmlns:a16="http://schemas.microsoft.com/office/drawing/2014/main" id="{DA2448EE-2F31-F74C-8090-3023CB06A166}"/>
              </a:ext>
            </a:extLst>
          </p:cNvPr>
          <p:cNvSpPr>
            <a:spLocks noGrp="1"/>
          </p:cNvSpPr>
          <p:nvPr>
            <p:ph type="subTitle" idx="1"/>
          </p:nvPr>
        </p:nvSpPr>
        <p:spPr>
          <a:xfrm>
            <a:off x="421200" y="1301941"/>
            <a:ext cx="5871741" cy="1241822"/>
          </a:xfrm>
        </p:spPr>
        <p:txBody>
          <a:bodyPr>
            <a:normAutofit/>
          </a:bodyPr>
          <a:lstStyle>
            <a:lvl1pPr marL="0" indent="0" algn="l">
              <a:lnSpc>
                <a:spcPct val="140000"/>
              </a:lnSpc>
              <a:buNone/>
              <a:defRPr sz="2100">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0" name="Text Placeholder 9">
            <a:extLst>
              <a:ext uri="{FF2B5EF4-FFF2-40B4-BE49-F238E27FC236}">
                <a16:creationId xmlns:a16="http://schemas.microsoft.com/office/drawing/2014/main" id="{9E0E9889-73B0-844C-896D-E8D271963591}"/>
              </a:ext>
            </a:extLst>
          </p:cNvPr>
          <p:cNvSpPr>
            <a:spLocks noGrp="1"/>
          </p:cNvSpPr>
          <p:nvPr>
            <p:ph type="body" sz="quarter" idx="13" hasCustomPrompt="1"/>
          </p:nvPr>
        </p:nvSpPr>
        <p:spPr>
          <a:xfrm>
            <a:off x="421481" y="2664724"/>
            <a:ext cx="5871461" cy="584775"/>
          </a:xfrm>
        </p:spPr>
        <p:txBody>
          <a:bodyPr wrap="square">
            <a:spAutoFit/>
          </a:bodyPr>
          <a:lstStyle>
            <a:lvl1pPr marL="0" indent="0">
              <a:buNone/>
              <a:defRPr b="1"/>
            </a:lvl1pPr>
          </a:lstStyle>
          <a:p>
            <a:pPr lvl="0"/>
            <a:r>
              <a:rPr lang="en-US" dirty="0"/>
              <a:t>Click to edit Master title style</a:t>
            </a:r>
          </a:p>
        </p:txBody>
      </p:sp>
      <p:sp>
        <p:nvSpPr>
          <p:cNvPr id="12" name="Text Placeholder 11">
            <a:extLst>
              <a:ext uri="{FF2B5EF4-FFF2-40B4-BE49-F238E27FC236}">
                <a16:creationId xmlns:a16="http://schemas.microsoft.com/office/drawing/2014/main" id="{9BD9AB6B-F160-0844-954A-39B002A7B070}"/>
              </a:ext>
            </a:extLst>
          </p:cNvPr>
          <p:cNvSpPr>
            <a:spLocks noGrp="1"/>
          </p:cNvSpPr>
          <p:nvPr>
            <p:ph type="body" sz="quarter" idx="14" hasCustomPrompt="1"/>
          </p:nvPr>
        </p:nvSpPr>
        <p:spPr>
          <a:xfrm>
            <a:off x="421200" y="3083824"/>
            <a:ext cx="2886495" cy="1089422"/>
          </a:xfrm>
        </p:spPr>
        <p:txBody>
          <a:bodyPr>
            <a:noAutofit/>
          </a:bodyPr>
          <a:lstStyle>
            <a:lvl1pPr marL="428625" indent="-428625" algn="l">
              <a:lnSpc>
                <a:spcPct val="120000"/>
              </a:lnSpc>
              <a:spcBef>
                <a:spcPts val="450"/>
              </a:spcBef>
              <a:buFont typeface="Arial" panose="020B0604020202020204" pitchFamily="34" charset="0"/>
              <a:buChar char="•"/>
              <a:defRPr sz="1650">
                <a:latin typeface="+mj-lt"/>
              </a:defRPr>
            </a:lvl1pPr>
            <a:lvl2pPr>
              <a:defRPr sz="1650">
                <a:latin typeface="+mj-lt"/>
              </a:defRPr>
            </a:lvl2pPr>
            <a:lvl3pPr>
              <a:defRPr sz="1650">
                <a:latin typeface="+mj-lt"/>
              </a:defRPr>
            </a:lvl3pPr>
            <a:lvl4pPr>
              <a:defRPr sz="1650">
                <a:latin typeface="+mj-lt"/>
              </a:defRPr>
            </a:lvl4pPr>
            <a:lvl5pPr>
              <a:lnSpc>
                <a:spcPct val="110000"/>
              </a:lnSpc>
              <a:spcBef>
                <a:spcPts val="450"/>
              </a:spcBef>
              <a:defRPr sz="1650">
                <a:latin typeface="+mj-lt"/>
              </a:defRPr>
            </a:lvl5pPr>
          </a:lstStyle>
          <a:p>
            <a:pPr marL="571500" indent="-571500" algn="l">
              <a:lnSpc>
                <a:spcPct val="120000"/>
              </a:lnSpc>
              <a:buFont typeface="Arial" panose="020B0604020202020204" pitchFamily="34" charset="0"/>
              <a:buChar char="•"/>
            </a:pPr>
            <a:r>
              <a:rPr lang="en-US" sz="1650" dirty="0">
                <a:solidFill>
                  <a:srgbClr val="4D4D4C"/>
                </a:solidFill>
              </a:rPr>
              <a:t>Lorem ipsum dolor Lorem ipsum dolor sit </a:t>
            </a:r>
            <a:r>
              <a:rPr lang="en-US" sz="1650" dirty="0" err="1">
                <a:solidFill>
                  <a:srgbClr val="4D4D4C"/>
                </a:solidFill>
              </a:rPr>
              <a:t>amet</a:t>
            </a:r>
            <a:endParaRPr lang="en-US" sz="1650" dirty="0">
              <a:solidFill>
                <a:srgbClr val="4D4D4C"/>
              </a:solidFill>
            </a:endParaRPr>
          </a:p>
          <a:p>
            <a:pPr lvl="4"/>
            <a:endParaRPr lang="en-US" dirty="0"/>
          </a:p>
        </p:txBody>
      </p:sp>
      <p:sp>
        <p:nvSpPr>
          <p:cNvPr id="14" name="Text Placeholder 11">
            <a:extLst>
              <a:ext uri="{FF2B5EF4-FFF2-40B4-BE49-F238E27FC236}">
                <a16:creationId xmlns:a16="http://schemas.microsoft.com/office/drawing/2014/main" id="{C5D0A1DA-226D-784F-8CC8-A500235FE602}"/>
              </a:ext>
            </a:extLst>
          </p:cNvPr>
          <p:cNvSpPr>
            <a:spLocks noGrp="1"/>
          </p:cNvSpPr>
          <p:nvPr>
            <p:ph type="body" sz="quarter" idx="15" hasCustomPrompt="1"/>
          </p:nvPr>
        </p:nvSpPr>
        <p:spPr>
          <a:xfrm>
            <a:off x="3406446" y="3083824"/>
            <a:ext cx="2886495" cy="1089422"/>
          </a:xfrm>
        </p:spPr>
        <p:txBody>
          <a:bodyPr>
            <a:noAutofit/>
          </a:bodyPr>
          <a:lstStyle>
            <a:lvl1pPr marL="428625" indent="-428625" algn="l">
              <a:lnSpc>
                <a:spcPct val="120000"/>
              </a:lnSpc>
              <a:spcBef>
                <a:spcPts val="450"/>
              </a:spcBef>
              <a:buFont typeface="Arial" panose="020B0604020202020204" pitchFamily="34" charset="0"/>
              <a:buChar char="•"/>
              <a:defRPr sz="1650">
                <a:latin typeface="+mj-lt"/>
              </a:defRPr>
            </a:lvl1pPr>
            <a:lvl2pPr>
              <a:defRPr sz="1650">
                <a:latin typeface="+mj-lt"/>
              </a:defRPr>
            </a:lvl2pPr>
            <a:lvl3pPr>
              <a:defRPr sz="1650">
                <a:latin typeface="+mj-lt"/>
              </a:defRPr>
            </a:lvl3pPr>
            <a:lvl4pPr>
              <a:defRPr sz="1650">
                <a:latin typeface="+mj-lt"/>
              </a:defRPr>
            </a:lvl4pPr>
            <a:lvl5pPr>
              <a:lnSpc>
                <a:spcPct val="110000"/>
              </a:lnSpc>
              <a:spcBef>
                <a:spcPts val="450"/>
              </a:spcBef>
              <a:defRPr sz="1650">
                <a:latin typeface="+mj-lt"/>
              </a:defRPr>
            </a:lvl5pPr>
          </a:lstStyle>
          <a:p>
            <a:pPr marL="571500" indent="-571500" algn="l">
              <a:lnSpc>
                <a:spcPct val="120000"/>
              </a:lnSpc>
              <a:buFont typeface="Arial" panose="020B0604020202020204" pitchFamily="34" charset="0"/>
              <a:buChar char="•"/>
            </a:pPr>
            <a:r>
              <a:rPr lang="en-US" sz="1650" dirty="0">
                <a:solidFill>
                  <a:srgbClr val="4D4D4C"/>
                </a:solidFill>
              </a:rPr>
              <a:t>Lorem ipsum dolor Lorem ipsum dolor sit </a:t>
            </a:r>
            <a:r>
              <a:rPr lang="en-US" sz="1650" dirty="0" err="1">
                <a:solidFill>
                  <a:srgbClr val="4D4D4C"/>
                </a:solidFill>
              </a:rPr>
              <a:t>amet</a:t>
            </a:r>
            <a:endParaRPr lang="en-US" sz="1650" dirty="0">
              <a:solidFill>
                <a:srgbClr val="4D4D4C"/>
              </a:solidFill>
            </a:endParaRPr>
          </a:p>
          <a:p>
            <a:pPr lvl="4"/>
            <a:endParaRPr lang="en-US" dirty="0"/>
          </a:p>
        </p:txBody>
      </p:sp>
    </p:spTree>
    <p:extLst>
      <p:ext uri="{BB962C8B-B14F-4D97-AF65-F5344CB8AC3E}">
        <p14:creationId xmlns:p14="http://schemas.microsoft.com/office/powerpoint/2010/main" val="5679658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B2E56-0887-2F4F-A13B-519374B23D97}"/>
              </a:ext>
            </a:extLst>
          </p:cNvPr>
          <p:cNvSpPr>
            <a:spLocks noGrp="1"/>
          </p:cNvSpPr>
          <p:nvPr>
            <p:ph type="title"/>
          </p:nvPr>
        </p:nvSpPr>
        <p:spPr>
          <a:xfrm>
            <a:off x="628650" y="862662"/>
            <a:ext cx="7886700" cy="586442"/>
          </a:xfrm>
        </p:spPr>
        <p:txBody>
          <a:bodyPr/>
          <a:lstStyle>
            <a:lvl1pPr algn="ctr">
              <a:defRPr/>
            </a:lvl1pPr>
          </a:lstStyle>
          <a:p>
            <a:r>
              <a:rPr lang="en-US" dirty="0"/>
              <a:t>Click to edit Master title style</a:t>
            </a:r>
          </a:p>
        </p:txBody>
      </p:sp>
      <p:sp>
        <p:nvSpPr>
          <p:cNvPr id="3" name="Content Placeholder 2">
            <a:extLst>
              <a:ext uri="{FF2B5EF4-FFF2-40B4-BE49-F238E27FC236}">
                <a16:creationId xmlns:a16="http://schemas.microsoft.com/office/drawing/2014/main" id="{A0ADA1AA-65C5-E34C-85C7-3292DAE8221B}"/>
              </a:ext>
            </a:extLst>
          </p:cNvPr>
          <p:cNvSpPr>
            <a:spLocks noGrp="1"/>
          </p:cNvSpPr>
          <p:nvPr>
            <p:ph idx="1"/>
          </p:nvPr>
        </p:nvSpPr>
        <p:spPr>
          <a:xfrm>
            <a:off x="628650" y="1474106"/>
            <a:ext cx="7886700" cy="1228114"/>
          </a:xfrm>
        </p:spPr>
        <p:txBody>
          <a:bodyPr>
            <a:noAutofit/>
          </a:bodyPr>
          <a:lstStyle>
            <a:lvl1pPr marL="0" indent="0" algn="ctr">
              <a:buNone/>
              <a:defRPr sz="2100">
                <a:latin typeface="+mj-lt"/>
              </a:defRPr>
            </a:lvl1pPr>
            <a:lvl2pPr marL="342900" indent="0" algn="ctr">
              <a:buNone/>
              <a:defRPr sz="2100"/>
            </a:lvl2pPr>
            <a:lvl3pPr marL="685800" indent="0" algn="ctr">
              <a:buNone/>
              <a:defRPr sz="2100"/>
            </a:lvl3pPr>
            <a:lvl4pPr marL="1028700" indent="0" algn="ctr">
              <a:buNone/>
              <a:defRPr sz="2100"/>
            </a:lvl4pPr>
            <a:lvl5pPr marL="1371600" indent="0" algn="ctr">
              <a:buNone/>
              <a:defRPr sz="2100"/>
            </a:lvl5pPr>
          </a:lstStyle>
          <a:p>
            <a:pPr lvl="0"/>
            <a:r>
              <a:rPr lang="en-US" dirty="0"/>
              <a:t>Edit Master text styles</a:t>
            </a:r>
          </a:p>
        </p:txBody>
      </p:sp>
      <p:sp>
        <p:nvSpPr>
          <p:cNvPr id="12" name="Content Placeholder 2">
            <a:extLst>
              <a:ext uri="{FF2B5EF4-FFF2-40B4-BE49-F238E27FC236}">
                <a16:creationId xmlns:a16="http://schemas.microsoft.com/office/drawing/2014/main" id="{6E27D50F-B1BD-4248-AD3B-748A74E1A058}"/>
              </a:ext>
            </a:extLst>
          </p:cNvPr>
          <p:cNvSpPr>
            <a:spLocks noGrp="1"/>
          </p:cNvSpPr>
          <p:nvPr>
            <p:ph idx="13"/>
          </p:nvPr>
        </p:nvSpPr>
        <p:spPr>
          <a:xfrm>
            <a:off x="628650" y="3281391"/>
            <a:ext cx="7886700" cy="1228114"/>
          </a:xfrm>
        </p:spPr>
        <p:txBody>
          <a:bodyPr>
            <a:noAutofit/>
          </a:bodyPr>
          <a:lstStyle>
            <a:lvl1pPr marL="0" indent="0" algn="ctr">
              <a:buNone/>
              <a:defRPr sz="2100">
                <a:latin typeface="+mj-lt"/>
              </a:defRPr>
            </a:lvl1pPr>
            <a:lvl2pPr marL="342900" indent="0" algn="ctr">
              <a:buNone/>
              <a:defRPr sz="2100"/>
            </a:lvl2pPr>
            <a:lvl3pPr marL="685800" indent="0" algn="ctr">
              <a:buNone/>
              <a:defRPr sz="2100"/>
            </a:lvl3pPr>
            <a:lvl4pPr marL="1028700" indent="0" algn="ctr">
              <a:buNone/>
              <a:defRPr sz="2100"/>
            </a:lvl4pPr>
            <a:lvl5pPr marL="1371600" indent="0" algn="ctr">
              <a:buNone/>
              <a:defRPr sz="2100"/>
            </a:lvl5pPr>
          </a:lstStyle>
          <a:p>
            <a:pPr lvl="0"/>
            <a:r>
              <a:rPr lang="en-US" dirty="0"/>
              <a:t>Edit Master text styles</a:t>
            </a:r>
          </a:p>
        </p:txBody>
      </p:sp>
      <p:sp>
        <p:nvSpPr>
          <p:cNvPr id="14" name="Text Placeholder 13">
            <a:extLst>
              <a:ext uri="{FF2B5EF4-FFF2-40B4-BE49-F238E27FC236}">
                <a16:creationId xmlns:a16="http://schemas.microsoft.com/office/drawing/2014/main" id="{8FA8E662-AE31-CF4D-B12A-E43867F413A3}"/>
              </a:ext>
            </a:extLst>
          </p:cNvPr>
          <p:cNvSpPr>
            <a:spLocks noGrp="1"/>
          </p:cNvSpPr>
          <p:nvPr>
            <p:ph type="body" sz="quarter" idx="14" hasCustomPrompt="1"/>
          </p:nvPr>
        </p:nvSpPr>
        <p:spPr>
          <a:xfrm>
            <a:off x="628650" y="2791470"/>
            <a:ext cx="7886700" cy="553998"/>
          </a:xfrm>
        </p:spPr>
        <p:txBody>
          <a:bodyPr>
            <a:spAutoFit/>
          </a:bodyPr>
          <a:lstStyle>
            <a:lvl1pPr marL="0" indent="0" algn="ctr">
              <a:buNone/>
              <a:defRPr b="0"/>
            </a:lvl1pPr>
          </a:lstStyle>
          <a:p>
            <a:pPr lvl="0"/>
            <a:r>
              <a:rPr kumimoji="0" lang="en-US" sz="3000" b="1" i="0" u="none" strike="noStrike" kern="1200" cap="none" spc="0" normalizeH="0" baseline="0" noProof="0" dirty="0">
                <a:ln>
                  <a:noFill/>
                </a:ln>
                <a:solidFill>
                  <a:srgbClr val="4D4D4C"/>
                </a:solidFill>
                <a:effectLst/>
                <a:uLnTx/>
                <a:uFillTx/>
                <a:latin typeface="Calibri" panose="020F0502020204030204" pitchFamily="34" charset="0"/>
                <a:ea typeface="+mj-ea"/>
                <a:cs typeface="Calibri" panose="020F0502020204030204" pitchFamily="34" charset="0"/>
              </a:rPr>
              <a:t>Click to edit Master title style</a:t>
            </a:r>
            <a:endParaRPr lang="en-US" dirty="0"/>
          </a:p>
        </p:txBody>
      </p:sp>
    </p:spTree>
    <p:extLst>
      <p:ext uri="{BB962C8B-B14F-4D97-AF65-F5344CB8AC3E}">
        <p14:creationId xmlns:p14="http://schemas.microsoft.com/office/powerpoint/2010/main" val="36574208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B2E56-0887-2F4F-A13B-519374B23D97}"/>
              </a:ext>
            </a:extLst>
          </p:cNvPr>
          <p:cNvSpPr>
            <a:spLocks noGrp="1"/>
          </p:cNvSpPr>
          <p:nvPr>
            <p:ph type="title"/>
          </p:nvPr>
        </p:nvSpPr>
        <p:spPr>
          <a:xfrm>
            <a:off x="628650" y="862662"/>
            <a:ext cx="7886700" cy="586442"/>
          </a:xfrm>
        </p:spPr>
        <p:txBody>
          <a:bodyPr/>
          <a:lstStyle>
            <a:lvl1pPr algn="ctr">
              <a:defRPr/>
            </a:lvl1pPr>
          </a:lstStyle>
          <a:p>
            <a:r>
              <a:rPr lang="en-US" dirty="0"/>
              <a:t>Click to edit Master title style</a:t>
            </a:r>
          </a:p>
        </p:txBody>
      </p:sp>
      <p:sp>
        <p:nvSpPr>
          <p:cNvPr id="3" name="Content Placeholder 2">
            <a:extLst>
              <a:ext uri="{FF2B5EF4-FFF2-40B4-BE49-F238E27FC236}">
                <a16:creationId xmlns:a16="http://schemas.microsoft.com/office/drawing/2014/main" id="{A0ADA1AA-65C5-E34C-85C7-3292DAE8221B}"/>
              </a:ext>
            </a:extLst>
          </p:cNvPr>
          <p:cNvSpPr>
            <a:spLocks noGrp="1"/>
          </p:cNvSpPr>
          <p:nvPr>
            <p:ph idx="1"/>
          </p:nvPr>
        </p:nvSpPr>
        <p:spPr>
          <a:xfrm>
            <a:off x="628650" y="1474106"/>
            <a:ext cx="7886700" cy="1228114"/>
          </a:xfrm>
        </p:spPr>
        <p:txBody>
          <a:bodyPr>
            <a:noAutofit/>
          </a:bodyPr>
          <a:lstStyle>
            <a:lvl1pPr marL="0" indent="0" algn="ctr">
              <a:buNone/>
              <a:defRPr sz="2100">
                <a:latin typeface="+mj-lt"/>
              </a:defRPr>
            </a:lvl1pPr>
            <a:lvl2pPr marL="342900" indent="0" algn="ctr">
              <a:buNone/>
              <a:defRPr sz="2100"/>
            </a:lvl2pPr>
            <a:lvl3pPr marL="685800" indent="0" algn="ctr">
              <a:buNone/>
              <a:defRPr sz="2100"/>
            </a:lvl3pPr>
            <a:lvl4pPr marL="1028700" indent="0" algn="ctr">
              <a:buNone/>
              <a:defRPr sz="2100"/>
            </a:lvl4pPr>
            <a:lvl5pPr marL="1371600" indent="0" algn="ctr">
              <a:buNone/>
              <a:defRPr sz="2100"/>
            </a:lvl5pPr>
          </a:lstStyle>
          <a:p>
            <a:pPr lvl="0"/>
            <a:r>
              <a:rPr lang="en-US" dirty="0"/>
              <a:t>Edit Master text styles</a:t>
            </a:r>
          </a:p>
        </p:txBody>
      </p:sp>
      <p:sp>
        <p:nvSpPr>
          <p:cNvPr id="12" name="Content Placeholder 2">
            <a:extLst>
              <a:ext uri="{FF2B5EF4-FFF2-40B4-BE49-F238E27FC236}">
                <a16:creationId xmlns:a16="http://schemas.microsoft.com/office/drawing/2014/main" id="{6E27D50F-B1BD-4248-AD3B-748A74E1A058}"/>
              </a:ext>
            </a:extLst>
          </p:cNvPr>
          <p:cNvSpPr>
            <a:spLocks noGrp="1"/>
          </p:cNvSpPr>
          <p:nvPr>
            <p:ph idx="13"/>
          </p:nvPr>
        </p:nvSpPr>
        <p:spPr>
          <a:xfrm>
            <a:off x="628650" y="3281391"/>
            <a:ext cx="7886700" cy="1228114"/>
          </a:xfrm>
        </p:spPr>
        <p:txBody>
          <a:bodyPr>
            <a:noAutofit/>
          </a:bodyPr>
          <a:lstStyle>
            <a:lvl1pPr marL="0" indent="0" algn="ctr">
              <a:buNone/>
              <a:defRPr sz="2100">
                <a:latin typeface="+mj-lt"/>
              </a:defRPr>
            </a:lvl1pPr>
            <a:lvl2pPr marL="342900" indent="0" algn="ctr">
              <a:buNone/>
              <a:defRPr sz="2100"/>
            </a:lvl2pPr>
            <a:lvl3pPr marL="685800" indent="0" algn="ctr">
              <a:buNone/>
              <a:defRPr sz="2100"/>
            </a:lvl3pPr>
            <a:lvl4pPr marL="1028700" indent="0" algn="ctr">
              <a:buNone/>
              <a:defRPr sz="2100"/>
            </a:lvl4pPr>
            <a:lvl5pPr marL="1371600" indent="0" algn="ctr">
              <a:buNone/>
              <a:defRPr sz="2100"/>
            </a:lvl5pPr>
          </a:lstStyle>
          <a:p>
            <a:pPr lvl="0"/>
            <a:r>
              <a:rPr lang="en-US" dirty="0"/>
              <a:t>Edit Master text styles</a:t>
            </a:r>
          </a:p>
        </p:txBody>
      </p:sp>
      <p:sp>
        <p:nvSpPr>
          <p:cNvPr id="14" name="Text Placeholder 13">
            <a:extLst>
              <a:ext uri="{FF2B5EF4-FFF2-40B4-BE49-F238E27FC236}">
                <a16:creationId xmlns:a16="http://schemas.microsoft.com/office/drawing/2014/main" id="{8FA8E662-AE31-CF4D-B12A-E43867F413A3}"/>
              </a:ext>
            </a:extLst>
          </p:cNvPr>
          <p:cNvSpPr>
            <a:spLocks noGrp="1"/>
          </p:cNvSpPr>
          <p:nvPr>
            <p:ph type="body" sz="quarter" idx="14" hasCustomPrompt="1"/>
          </p:nvPr>
        </p:nvSpPr>
        <p:spPr>
          <a:xfrm>
            <a:off x="628650" y="2791470"/>
            <a:ext cx="7886700" cy="553998"/>
          </a:xfrm>
        </p:spPr>
        <p:txBody>
          <a:bodyPr>
            <a:spAutoFit/>
          </a:bodyPr>
          <a:lstStyle>
            <a:lvl1pPr marL="0" indent="0" algn="ctr">
              <a:buNone/>
              <a:defRPr b="0"/>
            </a:lvl1pPr>
          </a:lstStyle>
          <a:p>
            <a:pPr lvl="0"/>
            <a:r>
              <a:rPr kumimoji="0" lang="en-US" sz="3000" b="1" i="0" u="none" strike="noStrike" kern="1200" cap="none" spc="0" normalizeH="0" baseline="0" noProof="0" dirty="0">
                <a:ln>
                  <a:noFill/>
                </a:ln>
                <a:solidFill>
                  <a:srgbClr val="4D4D4C"/>
                </a:solidFill>
                <a:effectLst/>
                <a:uLnTx/>
                <a:uFillTx/>
                <a:latin typeface="Calibri" panose="020F0502020204030204" pitchFamily="34" charset="0"/>
                <a:ea typeface="+mj-ea"/>
                <a:cs typeface="Calibri" panose="020F0502020204030204" pitchFamily="34" charset="0"/>
              </a:rPr>
              <a:t>Click to edit Master title style</a:t>
            </a:r>
            <a:endParaRPr lang="en-US" dirty="0"/>
          </a:p>
        </p:txBody>
      </p:sp>
    </p:spTree>
    <p:extLst>
      <p:ext uri="{BB962C8B-B14F-4D97-AF65-F5344CB8AC3E}">
        <p14:creationId xmlns:p14="http://schemas.microsoft.com/office/powerpoint/2010/main" val="928844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211A750B-F0B8-4AB6-9C4A-3213A04262F0}" type="datetimeFigureOut">
              <a:rPr lang="en-GB" smtClean="0"/>
              <a:t>23/06/2026</a:t>
            </a:fld>
            <a:endParaRPr lang="en-GB"/>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3C77AA44-57DD-484F-8718-2B553354C100}" type="slidenum">
              <a:rPr lang="en-GB" smtClean="0"/>
              <a:t>‹#›</a:t>
            </a:fld>
            <a:endParaRPr lang="en-GB"/>
          </a:p>
        </p:txBody>
      </p:sp>
      <p:pic>
        <p:nvPicPr>
          <p:cNvPr id="7" name="Picture 6">
            <a:extLst>
              <a:ext uri="{FF2B5EF4-FFF2-40B4-BE49-F238E27FC236}">
                <a16:creationId xmlns:a16="http://schemas.microsoft.com/office/drawing/2014/main" id="{99756FED-C626-34E5-6B04-7D3562C006C1}"/>
              </a:ext>
            </a:extLst>
          </p:cNvPr>
          <p:cNvPicPr>
            <a:picLocks noChangeAspect="1"/>
          </p:cNvPicPr>
          <p:nvPr userDrawn="1"/>
        </p:nvPicPr>
        <p:blipFill>
          <a:blip r:embed="rId24" cstate="email">
            <a:extLst>
              <a:ext uri="{28A0092B-C50C-407E-A947-70E740481C1C}">
                <a14:useLocalDpi xmlns:a14="http://schemas.microsoft.com/office/drawing/2010/main"/>
              </a:ext>
            </a:extLst>
          </a:blip>
          <a:stretch>
            <a:fillRect/>
          </a:stretch>
        </p:blipFill>
        <p:spPr>
          <a:xfrm>
            <a:off x="35513" y="4241446"/>
            <a:ext cx="1008095" cy="850201"/>
          </a:xfrm>
          <a:prstGeom prst="rect">
            <a:avLst/>
          </a:prstGeom>
        </p:spPr>
      </p:pic>
      <p:pic>
        <p:nvPicPr>
          <p:cNvPr id="8" name="Picture 7">
            <a:extLst>
              <a:ext uri="{FF2B5EF4-FFF2-40B4-BE49-F238E27FC236}">
                <a16:creationId xmlns:a16="http://schemas.microsoft.com/office/drawing/2014/main" id="{E82866F6-C6FD-8E14-D904-D670E2EE1D9E}"/>
              </a:ext>
            </a:extLst>
          </p:cNvPr>
          <p:cNvPicPr>
            <a:picLocks noChangeAspect="1"/>
          </p:cNvPicPr>
          <p:nvPr userDrawn="1"/>
        </p:nvPicPr>
        <p:blipFill>
          <a:blip r:embed="rId25" cstate="email">
            <a:extLst>
              <a:ext uri="{28A0092B-C50C-407E-A947-70E740481C1C}">
                <a14:useLocalDpi xmlns:a14="http://schemas.microsoft.com/office/drawing/2010/main"/>
              </a:ext>
            </a:extLst>
          </a:blip>
          <a:stretch>
            <a:fillRect/>
          </a:stretch>
        </p:blipFill>
        <p:spPr>
          <a:xfrm>
            <a:off x="7797515" y="6065"/>
            <a:ext cx="1346486" cy="765485"/>
          </a:xfrm>
          <a:prstGeom prst="rect">
            <a:avLst/>
          </a:prstGeom>
        </p:spPr>
      </p:pic>
    </p:spTree>
    <p:extLst>
      <p:ext uri="{BB962C8B-B14F-4D97-AF65-F5344CB8AC3E}">
        <p14:creationId xmlns:p14="http://schemas.microsoft.com/office/powerpoint/2010/main" val="2750597060"/>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9" r:id="rId13"/>
    <p:sldLayoutId id="2147483649" r:id="rId14"/>
    <p:sldLayoutId id="2147483665" r:id="rId15"/>
    <p:sldLayoutId id="2147483666" r:id="rId16"/>
    <p:sldLayoutId id="2147483669" r:id="rId17"/>
    <p:sldLayoutId id="2147483671" r:id="rId18"/>
    <p:sldLayoutId id="2147483674" r:id="rId19"/>
    <p:sldLayoutId id="2147483676" r:id="rId20"/>
    <p:sldLayoutId id="2147483677" r:id="rId21"/>
    <p:sldLayoutId id="2147483678" r:id="rId2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0.png"/><Relationship Id="rId4" Type="http://schemas.openxmlformats.org/officeDocument/2006/relationships/image" Target="../media/image5.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Layout" Target="../slideLayouts/slideLayout13.xml"/><Relationship Id="rId7" Type="http://schemas.microsoft.com/office/2007/relationships/hdphoto" Target="../media/hdphoto2.wdp"/><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4.xml"/><Relationship Id="rId9" Type="http://schemas.microsoft.com/office/2007/relationships/hdphoto" Target="../media/hdphoto3.wdp"/></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microsoft.com/office/2007/relationships/hdphoto" Target="../media/hdphoto5.wdp"/><Relationship Id="rId5" Type="http://schemas.openxmlformats.org/officeDocument/2006/relationships/image" Target="../media/image15.png"/><Relationship Id="rId4" Type="http://schemas.microsoft.com/office/2007/relationships/hdphoto" Target="../media/hdphoto4.wdp"/></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microsoft.com/office/2007/relationships/hdphoto" Target="../media/hdphoto5.wdp"/><Relationship Id="rId5" Type="http://schemas.openxmlformats.org/officeDocument/2006/relationships/image" Target="../media/image15.png"/><Relationship Id="rId4" Type="http://schemas.openxmlformats.org/officeDocument/2006/relationships/image" Target="../media/image17.sv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microsoft.com/office/2007/relationships/hdphoto" Target="../media/hdphoto6.wdp"/><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microsoft.com/office/2007/relationships/hdphoto" Target="../media/hdphoto6.wdp"/><Relationship Id="rId5" Type="http://schemas.openxmlformats.org/officeDocument/2006/relationships/image" Target="../media/image19.png"/><Relationship Id="rId4" Type="http://schemas.microsoft.com/office/2007/relationships/hdphoto" Target="../media/hdphoto7.wdp"/></Relationships>
</file>

<file path=ppt/slides/_rels/slide9.xml.rels><?xml version="1.0" encoding="UTF-8" standalone="yes"?>
<Relationships xmlns="http://schemas.openxmlformats.org/package/2006/relationships"><Relationship Id="rId8" Type="http://schemas.microsoft.com/office/2007/relationships/hdphoto" Target="../media/hdphoto9.wdp"/><Relationship Id="rId3" Type="http://schemas.openxmlformats.org/officeDocument/2006/relationships/image" Target="../media/image19.png"/><Relationship Id="rId7"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microsoft.com/office/2007/relationships/hdphoto" Target="../media/hdphoto8.wdp"/><Relationship Id="rId5" Type="http://schemas.openxmlformats.org/officeDocument/2006/relationships/image" Target="../media/image21.png"/><Relationship Id="rId4" Type="http://schemas.microsoft.com/office/2007/relationships/hdphoto" Target="../media/hdphoto6.wdp"/></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microsoft.com/office/2007/relationships/hdphoto" Target="../media/hdphoto10.wdp"/></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microsoft.com/office/2007/relationships/hdphoto" Target="../media/hdphoto11.wdp"/><Relationship Id="rId5" Type="http://schemas.openxmlformats.org/officeDocument/2006/relationships/image" Target="../media/image26.png"/><Relationship Id="rId4" Type="http://schemas.openxmlformats.org/officeDocument/2006/relationships/image" Target="../media/image25.sv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33.jpeg"/><Relationship Id="rId5" Type="http://schemas.openxmlformats.org/officeDocument/2006/relationships/image" Target="../media/image32.jpeg"/><Relationship Id="rId10" Type="http://schemas.openxmlformats.org/officeDocument/2006/relationships/image" Target="../media/image36.png"/><Relationship Id="rId4" Type="http://schemas.openxmlformats.org/officeDocument/2006/relationships/image" Target="../media/image31.jpeg"/><Relationship Id="rId9" Type="http://schemas.microsoft.com/office/2007/relationships/hdphoto" Target="../media/hdphoto12.wdp"/></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microsoft.com/office/2007/relationships/hdphoto" Target="../media/hdphoto14.wdp"/><Relationship Id="rId5" Type="http://schemas.openxmlformats.org/officeDocument/2006/relationships/image" Target="../media/image38.png"/><Relationship Id="rId4" Type="http://schemas.microsoft.com/office/2007/relationships/hdphoto" Target="../media/hdphoto13.wdp"/></Relationships>
</file>

<file path=ppt/slides/_rels/slide1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microsoft.com/office/2007/relationships/hdphoto" Target="../media/hdphoto6.wdp"/><Relationship Id="rId5" Type="http://schemas.openxmlformats.org/officeDocument/2006/relationships/image" Target="../media/image19.png"/><Relationship Id="rId4" Type="http://schemas.microsoft.com/office/2007/relationships/hdphoto" Target="../media/hdphoto15.wdp"/></Relationships>
</file>

<file path=ppt/slides/_rels/slide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microsoft.com/office/2007/relationships/hdphoto" Target="../media/hdphoto6.wdp"/><Relationship Id="rId5" Type="http://schemas.openxmlformats.org/officeDocument/2006/relationships/image" Target="../media/image19.png"/><Relationship Id="rId4" Type="http://schemas.microsoft.com/office/2007/relationships/hdphoto" Target="../media/hdphoto15.wdp"/></Relationships>
</file>

<file path=ppt/slides/_rels/slide17.xml.rels><?xml version="1.0" encoding="UTF-8" standalone="yes"?>
<Relationships xmlns="http://schemas.openxmlformats.org/package/2006/relationships"><Relationship Id="rId8" Type="http://schemas.microsoft.com/office/2007/relationships/hdphoto" Target="../media/hdphoto18.wdp"/><Relationship Id="rId3" Type="http://schemas.microsoft.com/office/2007/relationships/hdphoto" Target="../media/hdphoto16.wdp"/><Relationship Id="rId7" Type="http://schemas.openxmlformats.org/officeDocument/2006/relationships/image" Target="../media/image44.png"/><Relationship Id="rId2" Type="http://schemas.openxmlformats.org/officeDocument/2006/relationships/image" Target="../media/image41.png"/><Relationship Id="rId1" Type="http://schemas.openxmlformats.org/officeDocument/2006/relationships/slideLayout" Target="../slideLayouts/slideLayout13.xml"/><Relationship Id="rId6" Type="http://schemas.openxmlformats.org/officeDocument/2006/relationships/image" Target="../media/image43.png"/><Relationship Id="rId5" Type="http://schemas.microsoft.com/office/2007/relationships/hdphoto" Target="../media/hdphoto17.wdp"/><Relationship Id="rId4" Type="http://schemas.openxmlformats.org/officeDocument/2006/relationships/image" Target="../media/image42.png"/></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microsoft.com/office/2007/relationships/hdphoto" Target="../media/hdphoto17.wdp"/><Relationship Id="rId5" Type="http://schemas.openxmlformats.org/officeDocument/2006/relationships/image" Target="../media/image42.png"/><Relationship Id="rId4" Type="http://schemas.microsoft.com/office/2007/relationships/hdphoto" Target="../media/hdphoto16.wdp"/></Relationships>
</file>

<file path=ppt/slides/_rels/slide1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microsoft.com/office/2007/relationships/hdphoto" Target="../media/hdphoto19.wdp"/></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9.xml"/><Relationship Id="rId1" Type="http://schemas.openxmlformats.org/officeDocument/2006/relationships/slideLayout" Target="../slideLayouts/slideLayout13.xml"/><Relationship Id="rId5" Type="http://schemas.microsoft.com/office/2007/relationships/hdphoto" Target="../media/hdphoto19.wdp"/><Relationship Id="rId4" Type="http://schemas.openxmlformats.org/officeDocument/2006/relationships/image" Target="../media/image45.png"/></Relationships>
</file>

<file path=ppt/slides/_rels/slide21.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2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sv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microsoft.com/office/2007/relationships/hdphoto" Target="../media/hdphoto6.wdp"/><Relationship Id="rId5" Type="http://schemas.openxmlformats.org/officeDocument/2006/relationships/image" Target="../media/image19.png"/><Relationship Id="rId4" Type="http://schemas.microsoft.com/office/2007/relationships/hdphoto" Target="../media/hdphoto15.wdp"/></Relationships>
</file>

<file path=ppt/slides/_rels/slide26.xml.rels><?xml version="1.0" encoding="UTF-8" standalone="yes"?>
<Relationships xmlns="http://schemas.openxmlformats.org/package/2006/relationships"><Relationship Id="rId8" Type="http://schemas.microsoft.com/office/2007/relationships/hdphoto" Target="../media/hdphoto21.wdp"/><Relationship Id="rId3" Type="http://schemas.openxmlformats.org/officeDocument/2006/relationships/image" Target="../media/image54.png"/><Relationship Id="rId7" Type="http://schemas.openxmlformats.org/officeDocument/2006/relationships/image" Target="../media/image57.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microsoft.com/office/2007/relationships/hdphoto" Target="../media/hdphoto20.wdp"/><Relationship Id="rId5" Type="http://schemas.openxmlformats.org/officeDocument/2006/relationships/image" Target="../media/image56.png"/><Relationship Id="rId4" Type="http://schemas.openxmlformats.org/officeDocument/2006/relationships/image" Target="../media/image55.svg"/><Relationship Id="rId9" Type="http://schemas.openxmlformats.org/officeDocument/2006/relationships/image" Target="../media/image58.png"/></Relationships>
</file>

<file path=ppt/slides/_rels/slide2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8" Type="http://schemas.openxmlformats.org/officeDocument/2006/relationships/hyperlink" Target="https://www.healthdirect.gov.au/helping-your-child-through-puberty" TargetMode="External"/><Relationship Id="rId13" Type="http://schemas.openxmlformats.org/officeDocument/2006/relationships/hyperlink" Target="https://kids.frontiersin.org/articles/10.3389/frym.2020.554380" TargetMode="External"/><Relationship Id="rId18" Type="http://schemas.openxmlformats.org/officeDocument/2006/relationships/hyperlink" Target="https://kidshealth.org/en/teens/puberty.html" TargetMode="External"/><Relationship Id="rId3" Type="http://schemas.openxmlformats.org/officeDocument/2006/relationships/hyperlink" Target="https://bodytalk.org.au/puberty/feeling-changes/" TargetMode="External"/><Relationship Id="rId7" Type="http://schemas.openxmlformats.org/officeDocument/2006/relationships/hyperlink" Target="https://kidshealth.org/en/teens/prevent-acne.html#:~:text=Oil%20glands%20get%20stimulated%20when,likely%20to%20have%20it%20too." TargetMode="External"/><Relationship Id="rId12" Type="http://schemas.openxmlformats.org/officeDocument/2006/relationships/hyperlink" Target="https://www.healthforteens.co.uk/sexual-health/the-law-and-consenting-to-sex-just-the-facts-2/" TargetMode="External"/><Relationship Id="rId17" Type="http://schemas.openxmlformats.org/officeDocument/2006/relationships/hyperlink" Target="https://kidshealth.org/en/kids/tampon-pain.html" TargetMode="External"/><Relationship Id="rId2" Type="http://schemas.openxmlformats.org/officeDocument/2006/relationships/notesSlide" Target="../notesSlides/notesSlide27.xml"/><Relationship Id="rId16" Type="http://schemas.openxmlformats.org/officeDocument/2006/relationships/hyperlink" Target="https://kidshealth.org/en/parents/growth-13-to-18.html#:~:text=Hormone%2Ddriven%20changes%20are%20accompanied,proper%20development%20during%20these%20years." TargetMode="External"/><Relationship Id="rId1" Type="http://schemas.openxmlformats.org/officeDocument/2006/relationships/slideLayout" Target="../slideLayouts/slideLayout2.xml"/><Relationship Id="rId6" Type="http://schemas.openxmlformats.org/officeDocument/2006/relationships/hyperlink" Target="https://vimeo.com/333078258" TargetMode="External"/><Relationship Id="rId11" Type="http://schemas.openxmlformats.org/officeDocument/2006/relationships/hyperlink" Target="https://www.healthline.com/health/womens-health/do-your-breasts-hurt-when-they-grow" TargetMode="External"/><Relationship Id="rId5" Type="http://schemas.openxmlformats.org/officeDocument/2006/relationships/hyperlink" Target="https://vimeo.com/333078100" TargetMode="External"/><Relationship Id="rId15" Type="http://schemas.openxmlformats.org/officeDocument/2006/relationships/hyperlink" Target="https://kidshealth.org/en/teens/vdischarge2.html?ref=search" TargetMode="External"/><Relationship Id="rId10" Type="http://schemas.openxmlformats.org/officeDocument/2006/relationships/hyperlink" Target="https://www.healthline.com/health/parenting/stages-of-puberty" TargetMode="External"/><Relationship Id="rId4" Type="http://schemas.openxmlformats.org/officeDocument/2006/relationships/hyperlink" Target="https://www.bodyform.co.uk/break-taboos/discover/puberty/teenage-brain-development/" TargetMode="External"/><Relationship Id="rId9" Type="http://schemas.openxmlformats.org/officeDocument/2006/relationships/hyperlink" Target="https://www.healthline.com/health/why-do-we-have-armpit-hair" TargetMode="External"/><Relationship Id="rId14" Type="http://schemas.openxmlformats.org/officeDocument/2006/relationships/hyperlink" Target="https://kidshealth.org/en/teens/start-developing.html"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s://www.nhs.uk/conditions/phimosis/" TargetMode="External"/><Relationship Id="rId13" Type="http://schemas.openxmlformats.org/officeDocument/2006/relationships/hyperlink" Target="https://raisingchildren.net.au/pre-teens/development/understanding-your-pre-teen/brain-development-teens" TargetMode="External"/><Relationship Id="rId18" Type="http://schemas.openxmlformats.org/officeDocument/2006/relationships/hyperlink" Target="https://members.excitingteacher.com/my-coping-skills-toolbox/" TargetMode="External"/><Relationship Id="rId3" Type="http://schemas.openxmlformats.org/officeDocument/2006/relationships/hyperlink" Target="https://www.mentalhealth.org.uk/explore-mental-health/a-z-topics/physical-activity-and-mental-health#:~:text=Physical%20activity%20is%20not%20only,us%20can%20do%20for%20free!" TargetMode="External"/><Relationship Id="rId7" Type="http://schemas.openxmlformats.org/officeDocument/2006/relationships/hyperlink" Target="http://www.nhs.uk)/" TargetMode="External"/><Relationship Id="rId12" Type="http://schemas.openxmlformats.org/officeDocument/2006/relationships/hyperlink" Target="https://www.planetpuberty.org.au/feeling-good/emotional-changes/managing-adolescent-mood-swings/#:~:text=There%20are%20a%20number%20of%20reasons%20for%20why%20your%20child,as%20your%20child%20grows%20up" TargetMode="External"/><Relationship Id="rId17" Type="http://schemas.openxmlformats.org/officeDocument/2006/relationships/hyperlink" Target="https://kidshealth.org/en/teens/normal-erections.html" TargetMode="External"/><Relationship Id="rId2" Type="http://schemas.openxmlformats.org/officeDocument/2006/relationships/notesSlide" Target="../notesSlides/notesSlide28.xml"/><Relationship Id="rId16" Type="http://schemas.openxmlformats.org/officeDocument/2006/relationships/hyperlink" Target="https://www.sutterhealth.org/health/nutrition/eating-well-for-mental-health" TargetMode="External"/><Relationship Id="rId20" Type="http://schemas.openxmlformats.org/officeDocument/2006/relationships/hyperlink" Target="https://www.yourhormones.info/topical-issues/growth-and-height/#:~:text=Bones%20increase%20in%20length%20because,they%20fuse%20and%20stop%20growing." TargetMode="External"/><Relationship Id="rId1" Type="http://schemas.openxmlformats.org/officeDocument/2006/relationships/slideLayout" Target="../slideLayouts/slideLayout2.xml"/><Relationship Id="rId6" Type="http://schemas.openxmlformats.org/officeDocument/2006/relationships/hyperlink" Target="https://www.nhs.uk/conditions/undescended-testicles/" TargetMode="External"/><Relationship Id="rId11" Type="http://schemas.openxmlformats.org/officeDocument/2006/relationships/hyperlink" Target="https://www.nhs.uk/conditions/periods/starting-periods/#:~:text=Your%20periods%20will%20start%20when,stress%20and%20a%20hormone%20imbalance." TargetMode="External"/><Relationship Id="rId5" Type="http://schemas.openxmlformats.org/officeDocument/2006/relationships/hyperlink" Target="https://www.nhlbi.nih.gov/health/sleep-deprivation/health-effects#:~:text=Studies%20also%20show%20that%20sleep,%2C%20and%20risk%2Dtaking%20behavior." TargetMode="External"/><Relationship Id="rId15" Type="http://schemas.openxmlformats.org/officeDocument/2006/relationships/hyperlink" Target="https://www.saintlukeskc.org/health-library/puberty-normal-growth-and-development-girls#:~:text=Once%20it%20begins%2C%20it%20lasts,or%20later%20than%20their%20friends." TargetMode="External"/><Relationship Id="rId10" Type="http://schemas.openxmlformats.org/officeDocument/2006/relationships/hyperlink" Target="https://www.nhs.uk/start-for-life/pregnancy/week-by-week-guide-to-pregnancy/" TargetMode="External"/><Relationship Id="rId19" Type="http://schemas.openxmlformats.org/officeDocument/2006/relationships/hyperlink" Target="https://www.twinkl.co.uk/homework-help/science-homework-help/personal-hygiene/why-is-personal-hygiene-important-during-puberty#:~:text=Both%20boys%27%20and%20girls%27%20bodies,underarms%20and%20between%20the%20legs." TargetMode="External"/><Relationship Id="rId4" Type="http://schemas.openxmlformats.org/officeDocument/2006/relationships/hyperlink" Target="https://www.nationwidechildrens.org/family-resources-education/700childrens/2021/05/period-products-teens" TargetMode="External"/><Relationship Id="rId9" Type="http://schemas.openxmlformats.org/officeDocument/2006/relationships/hyperlink" Target="https://www.nhs.uk/conditions/periods/period-problems/#:~:text=Pain%20during%20periods%20is%20common,as%20paracetamol%2C%20ibuprofen%20and%20aspirin." TargetMode="External"/><Relationship Id="rId14" Type="http://schemas.openxmlformats.org/officeDocument/2006/relationships/hyperlink" Target="https://raisingchildren.net.au/pregnancy/health-wellbeing/twin-pregnancy/twi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1CCF538-DF66-642B-5A60-7E045933D259}"/>
              </a:ext>
            </a:extLst>
          </p:cNvPr>
          <p:cNvSpPr txBox="1"/>
          <p:nvPr/>
        </p:nvSpPr>
        <p:spPr>
          <a:xfrm>
            <a:off x="5229216" y="1943297"/>
            <a:ext cx="3686186" cy="1015663"/>
          </a:xfrm>
          <a:prstGeom prst="rect">
            <a:avLst/>
          </a:prstGeom>
          <a:noFill/>
        </p:spPr>
        <p:txBody>
          <a:bodyPr wrap="square" rtlCol="0">
            <a:spAutoFit/>
          </a:bodyPr>
          <a:lstStyle/>
          <a:p>
            <a:pPr algn="r"/>
            <a:r>
              <a:rPr lang="en-GB" sz="3000" b="1" dirty="0">
                <a:solidFill>
                  <a:srgbClr val="005EB8"/>
                </a:solidFill>
                <a:latin typeface="Arial" panose="020B0604020202020204" pitchFamily="34" charset="0"/>
                <a:cs typeface="Arial" panose="020B0604020202020204" pitchFamily="34" charset="0"/>
              </a:rPr>
              <a:t>Growing up talk</a:t>
            </a:r>
          </a:p>
          <a:p>
            <a:pPr algn="r"/>
            <a:r>
              <a:rPr lang="en-GB" sz="3000" b="1" dirty="0">
                <a:solidFill>
                  <a:srgbClr val="005EB8"/>
                </a:solidFill>
                <a:latin typeface="Arial" panose="020B0604020202020204" pitchFamily="34" charset="0"/>
                <a:cs typeface="Arial" panose="020B0604020202020204" pitchFamily="34" charset="0"/>
              </a:rPr>
              <a:t>Year 6</a:t>
            </a:r>
          </a:p>
        </p:txBody>
      </p:sp>
      <p:sp>
        <p:nvSpPr>
          <p:cNvPr id="14" name="TextBox 13">
            <a:extLst>
              <a:ext uri="{FF2B5EF4-FFF2-40B4-BE49-F238E27FC236}">
                <a16:creationId xmlns:a16="http://schemas.microsoft.com/office/drawing/2014/main" id="{D6BF46DB-957B-65A6-9722-2E1695399ADB}"/>
              </a:ext>
            </a:extLst>
          </p:cNvPr>
          <p:cNvSpPr txBox="1"/>
          <p:nvPr/>
        </p:nvSpPr>
        <p:spPr>
          <a:xfrm>
            <a:off x="5229216" y="2937278"/>
            <a:ext cx="3686186" cy="646331"/>
          </a:xfrm>
          <a:prstGeom prst="rect">
            <a:avLst/>
          </a:prstGeom>
          <a:noFill/>
        </p:spPr>
        <p:txBody>
          <a:bodyPr wrap="square" rtlCol="0">
            <a:spAutoFit/>
          </a:bodyPr>
          <a:lstStyle/>
          <a:p>
            <a:pPr algn="r"/>
            <a:r>
              <a:rPr lang="en-GB" dirty="0">
                <a:latin typeface="Arial" panose="020B0604020202020204" pitchFamily="34" charset="0"/>
                <a:cs typeface="Arial" panose="020B0604020202020204" pitchFamily="34" charset="0"/>
              </a:rPr>
              <a:t>0-19 Public Health Team</a:t>
            </a:r>
          </a:p>
          <a:p>
            <a:pPr algn="r"/>
            <a:r>
              <a:rPr lang="en-GB" dirty="0">
                <a:latin typeface="Arial" panose="020B0604020202020204" pitchFamily="34" charset="0"/>
                <a:cs typeface="Arial" panose="020B0604020202020204" pitchFamily="34" charset="0"/>
              </a:rPr>
              <a:t>2025</a:t>
            </a:r>
          </a:p>
        </p:txBody>
      </p:sp>
    </p:spTree>
    <p:extLst>
      <p:ext uri="{BB962C8B-B14F-4D97-AF65-F5344CB8AC3E}">
        <p14:creationId xmlns:p14="http://schemas.microsoft.com/office/powerpoint/2010/main" val="29513348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Children in class">
            <a:extLst>
              <a:ext uri="{FF2B5EF4-FFF2-40B4-BE49-F238E27FC236}">
                <a16:creationId xmlns:a16="http://schemas.microsoft.com/office/drawing/2014/main" id="{F29F0BBC-BAF4-44DE-1579-B0AECB49FFCF}"/>
              </a:ext>
            </a:extLst>
          </p:cNvPr>
          <p:cNvPicPr>
            <a:picLocks noChangeAspect="1"/>
          </p:cNvPicPr>
          <p:nvPr/>
        </p:nvPicPr>
        <p:blipFill>
          <a:blip r:embed="rId3" cstate="email">
            <a:alphaModFix amt="50000"/>
            <a:extLst>
              <a:ext uri="{28A0092B-C50C-407E-A947-70E740481C1C}">
                <a14:useLocalDpi xmlns:a14="http://schemas.microsoft.com/office/drawing/2010/main"/>
              </a:ext>
            </a:extLst>
          </a:blip>
          <a:srcRect/>
          <a:stretch/>
        </p:blipFill>
        <p:spPr>
          <a:xfrm>
            <a:off x="-1" y="0"/>
            <a:ext cx="9170891" cy="1784494"/>
          </a:xfrm>
          <a:custGeom>
            <a:avLst/>
            <a:gdLst>
              <a:gd name="connsiteX0" fmla="*/ 0 w 8280920"/>
              <a:gd name="connsiteY0" fmla="*/ 0 h 3296417"/>
              <a:gd name="connsiteX1" fmla="*/ 8280920 w 8280920"/>
              <a:gd name="connsiteY1" fmla="*/ 0 h 3296417"/>
              <a:gd name="connsiteX2" fmla="*/ 8280920 w 8280920"/>
              <a:gd name="connsiteY2" fmla="*/ 3062761 h 3296417"/>
              <a:gd name="connsiteX3" fmla="*/ 8204130 w 8280920"/>
              <a:gd name="connsiteY3" fmla="*/ 3060920 h 3296417"/>
              <a:gd name="connsiteX4" fmla="*/ 378249 w 8280920"/>
              <a:gd name="connsiteY4" fmla="*/ 3291741 h 3296417"/>
              <a:gd name="connsiteX5" fmla="*/ 0 w 8280920"/>
              <a:gd name="connsiteY5" fmla="*/ 3296417 h 3296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80920" h="3296417">
                <a:moveTo>
                  <a:pt x="0" y="0"/>
                </a:moveTo>
                <a:lnTo>
                  <a:pt x="8280920" y="0"/>
                </a:lnTo>
                <a:lnTo>
                  <a:pt x="8280920" y="3062761"/>
                </a:lnTo>
                <a:lnTo>
                  <a:pt x="8204130" y="3060920"/>
                </a:lnTo>
                <a:cubicBezTo>
                  <a:pt x="4819965" y="2990288"/>
                  <a:pt x="3973924" y="3237876"/>
                  <a:pt x="378249" y="3291741"/>
                </a:cubicBezTo>
                <a:lnTo>
                  <a:pt x="0" y="3296417"/>
                </a:lnTo>
                <a:close/>
              </a:path>
            </a:pathLst>
          </a:custGeom>
        </p:spPr>
      </p:pic>
      <p:sp>
        <p:nvSpPr>
          <p:cNvPr id="2" name="TextBox 1">
            <a:extLst>
              <a:ext uri="{FF2B5EF4-FFF2-40B4-BE49-F238E27FC236}">
                <a16:creationId xmlns:a16="http://schemas.microsoft.com/office/drawing/2014/main" id="{8405CED1-FACF-D2D9-31C4-E75562F208A5}"/>
              </a:ext>
            </a:extLst>
          </p:cNvPr>
          <p:cNvSpPr txBox="1"/>
          <p:nvPr/>
        </p:nvSpPr>
        <p:spPr>
          <a:xfrm>
            <a:off x="391228" y="-94617"/>
            <a:ext cx="3286980" cy="994172"/>
          </a:xfrm>
          <a:prstGeom prst="rect">
            <a:avLst/>
          </a:prstGeom>
        </p:spPr>
        <p:txBody>
          <a:bodyPr vert="horz" lIns="91440" tIns="45720" rIns="91440" bIns="45720" rtlCol="0" anchor="ctr">
            <a:normAutofit/>
          </a:bodyPr>
          <a:lstStyle/>
          <a:p>
            <a:pPr algn="ctr"/>
            <a:r>
              <a:rPr lang="en-US" sz="32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Ground Rules</a:t>
            </a:r>
          </a:p>
        </p:txBody>
      </p:sp>
      <p:pic>
        <p:nvPicPr>
          <p:cNvPr id="56" name="Picture 55" descr="Child checking height">
            <a:extLst>
              <a:ext uri="{FF2B5EF4-FFF2-40B4-BE49-F238E27FC236}">
                <a16:creationId xmlns:a16="http://schemas.microsoft.com/office/drawing/2014/main" id="{C5640473-5735-9CF9-AED7-DA04DF732960}"/>
              </a:ext>
            </a:extLst>
          </p:cNvPr>
          <p:cNvPicPr>
            <a:picLocks noChangeAspect="1"/>
          </p:cNvPicPr>
          <p:nvPr/>
        </p:nvPicPr>
        <p:blipFill>
          <a:blip r:embed="rId4" cstate="email">
            <a:alphaModFix amt="85000"/>
            <a:extLst>
              <a:ext uri="{28A0092B-C50C-407E-A947-70E740481C1C}">
                <a14:useLocalDpi xmlns:a14="http://schemas.microsoft.com/office/drawing/2010/main"/>
              </a:ext>
            </a:extLst>
          </a:blip>
          <a:srcRect b="-326"/>
          <a:stretch/>
        </p:blipFill>
        <p:spPr>
          <a:xfrm>
            <a:off x="7076593" y="5452070"/>
            <a:ext cx="2108183" cy="5234903"/>
          </a:xfrm>
          <a:custGeom>
            <a:avLst/>
            <a:gdLst>
              <a:gd name="connsiteX0" fmla="*/ 0 w 3325623"/>
              <a:gd name="connsiteY0" fmla="*/ 0 h 5234903"/>
              <a:gd name="connsiteX1" fmla="*/ 3325623 w 3325623"/>
              <a:gd name="connsiteY1" fmla="*/ 0 h 5234903"/>
              <a:gd name="connsiteX2" fmla="*/ 3325623 w 3325623"/>
              <a:gd name="connsiteY2" fmla="*/ 5234903 h 5234903"/>
              <a:gd name="connsiteX3" fmla="*/ 344928 w 3325623"/>
              <a:gd name="connsiteY3" fmla="*/ 5234903 h 5234903"/>
              <a:gd name="connsiteX4" fmla="*/ 344987 w 3325623"/>
              <a:gd name="connsiteY4" fmla="*/ 5228124 h 5234903"/>
              <a:gd name="connsiteX5" fmla="*/ 1369 w 3325623"/>
              <a:gd name="connsiteY5" fmla="*/ 275815 h 5234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25623" h="5234903">
                <a:moveTo>
                  <a:pt x="0" y="0"/>
                </a:moveTo>
                <a:lnTo>
                  <a:pt x="3325623" y="0"/>
                </a:lnTo>
                <a:lnTo>
                  <a:pt x="3325623" y="5234903"/>
                </a:lnTo>
                <a:lnTo>
                  <a:pt x="344928" y="5234903"/>
                </a:lnTo>
                <a:lnTo>
                  <a:pt x="344987" y="5228124"/>
                </a:lnTo>
                <a:cubicBezTo>
                  <a:pt x="347119" y="3450777"/>
                  <a:pt x="26983" y="2812621"/>
                  <a:pt x="1369" y="275815"/>
                </a:cubicBezTo>
                <a:close/>
              </a:path>
            </a:pathLst>
          </a:custGeom>
        </p:spPr>
      </p:pic>
      <p:pic>
        <p:nvPicPr>
          <p:cNvPr id="1026" name="Picture 2" descr="Respect - Free hands and gestures icons">
            <a:extLst>
              <a:ext uri="{FF2B5EF4-FFF2-40B4-BE49-F238E27FC236}">
                <a16:creationId xmlns:a16="http://schemas.microsoft.com/office/drawing/2014/main" id="{9771DED7-E2C6-D7CC-CFC9-7BE8E636BD04}"/>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54144" y="1752892"/>
            <a:ext cx="947357" cy="94735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0B807A2-5D7F-7DCD-1161-26CA0A450AB0}"/>
              </a:ext>
            </a:extLst>
          </p:cNvPr>
          <p:cNvSpPr txBox="1"/>
          <p:nvPr/>
        </p:nvSpPr>
        <p:spPr>
          <a:xfrm>
            <a:off x="17099" y="2566536"/>
            <a:ext cx="1821449" cy="369332"/>
          </a:xfrm>
          <a:prstGeom prst="rect">
            <a:avLst/>
          </a:prstGeom>
          <a:noFill/>
        </p:spPr>
        <p:txBody>
          <a:bodyPr wrap="square">
            <a:spAutoFit/>
          </a:bodyPr>
          <a:lstStyle/>
          <a:p>
            <a:pPr algn="ctr"/>
            <a:r>
              <a:rPr lang="en-GB" b="1" dirty="0">
                <a:latin typeface="Arial" panose="020B0604020202020204" pitchFamily="34" charset="0"/>
                <a:cs typeface="Arial" panose="020B0604020202020204" pitchFamily="34" charset="0"/>
              </a:rPr>
              <a:t>Be Respectful</a:t>
            </a:r>
          </a:p>
        </p:txBody>
      </p:sp>
      <p:pic>
        <p:nvPicPr>
          <p:cNvPr id="1028" name="Picture 4" descr="Giggle Noise Maker - Make Your Own Laughter Every Where You Go!">
            <a:extLst>
              <a:ext uri="{FF2B5EF4-FFF2-40B4-BE49-F238E27FC236}">
                <a16:creationId xmlns:a16="http://schemas.microsoft.com/office/drawing/2014/main" id="{CF0314B6-B3D2-5374-30B7-5E68D89D7AEE}"/>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5284218" y="1852700"/>
            <a:ext cx="626717" cy="62671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C47705B-CA24-7A74-900E-9818B9EE0342}"/>
              </a:ext>
            </a:extLst>
          </p:cNvPr>
          <p:cNvSpPr txBox="1"/>
          <p:nvPr/>
        </p:nvSpPr>
        <p:spPr>
          <a:xfrm>
            <a:off x="4494855" y="2571750"/>
            <a:ext cx="2203601" cy="646331"/>
          </a:xfrm>
          <a:prstGeom prst="rect">
            <a:avLst/>
          </a:prstGeom>
          <a:noFill/>
        </p:spPr>
        <p:txBody>
          <a:bodyPr wrap="square">
            <a:spAutoFit/>
          </a:bodyPr>
          <a:lstStyle/>
          <a:p>
            <a:pPr algn="ctr"/>
            <a:r>
              <a:rPr lang="en-GB" b="1" dirty="0">
                <a:latin typeface="Arial" panose="020B0604020202020204" pitchFamily="34" charset="0"/>
                <a:cs typeface="Arial" panose="020B0604020202020204" pitchFamily="34" charset="0"/>
              </a:rPr>
              <a:t>It's Okay to Giggle</a:t>
            </a:r>
          </a:p>
          <a:p>
            <a:pPr algn="ctr"/>
            <a:r>
              <a:rPr lang="en-GB" b="1" dirty="0">
                <a:latin typeface="Arial" panose="020B0604020202020204" pitchFamily="34" charset="0"/>
                <a:cs typeface="Arial" panose="020B0604020202020204" pitchFamily="34" charset="0"/>
              </a:rPr>
              <a:t>But be mature.</a:t>
            </a:r>
          </a:p>
        </p:txBody>
      </p:sp>
      <p:pic>
        <p:nvPicPr>
          <p:cNvPr id="1032" name="Picture 8" descr="Private Sign for Doors: Plastic Sign with Symbols 9x3, Pack of 3 (Black) -  EGP-HD-0261 - Excello Global Brands">
            <a:extLst>
              <a:ext uri="{FF2B5EF4-FFF2-40B4-BE49-F238E27FC236}">
                <a16:creationId xmlns:a16="http://schemas.microsoft.com/office/drawing/2014/main" id="{326CEE5D-6794-762D-9930-0FF72B83A65D}"/>
              </a:ext>
            </a:extLst>
          </p:cNvPr>
          <p:cNvPicPr>
            <a:picLocks noChangeAspect="1" noChangeArrowheads="1"/>
          </p:cNvPicPr>
          <p:nvPr/>
        </p:nvPicPr>
        <p:blipFill rotWithShape="1">
          <a:blip r:embed="rId7" cstate="email">
            <a:extLst>
              <a:ext uri="{BEBA8EAE-BF5A-486C-A8C5-ECC9F3942E4B}">
                <a14:imgProps xmlns:a14="http://schemas.microsoft.com/office/drawing/2010/main">
                  <a14:imgLayer r:embed="rId8">
                    <a14:imgEffect>
                      <a14:backgroundRemoval t="3712" b="93503" l="2813" r="96719">
                        <a14:foregroundMark x1="8438" y1="62645" x2="37891" y2="77030"/>
                        <a14:foregroundMark x1="49844" y1="74710" x2="35781" y2="32483"/>
                        <a14:foregroundMark x1="59062" y1="47332" x2="4063" y2="39675"/>
                        <a14:foregroundMark x1="26250" y1="34803" x2="26250" y2="34803"/>
                        <a14:foregroundMark x1="88438" y1="41067" x2="88438" y2="41067"/>
                        <a14:foregroundMark x1="94297" y1="16241" x2="91016" y2="75174"/>
                        <a14:foregroundMark x1="91016" y1="75174" x2="91016" y2="75174"/>
                        <a14:foregroundMark x1="91016" y1="72854" x2="66484" y2="83759"/>
                        <a14:foregroundMark x1="66484" y1="83759" x2="58281" y2="62645"/>
                        <a14:foregroundMark x1="58281" y1="62645" x2="72500" y2="30394"/>
                        <a14:foregroundMark x1="72500" y1="30394" x2="82891" y2="48028"/>
                        <a14:foregroundMark x1="82891" y1="48028" x2="86563" y2="73318"/>
                        <a14:foregroundMark x1="86563" y1="73318" x2="86563" y2="73782"/>
                        <a14:foregroundMark x1="61328" y1="58005" x2="46641" y2="32251"/>
                        <a14:foregroundMark x1="46641" y1="32251" x2="35234" y2="30626"/>
                        <a14:foregroundMark x1="35234" y1="30626" x2="26172" y2="42923"/>
                        <a14:foregroundMark x1="26172" y1="42923" x2="28281" y2="72158"/>
                        <a14:foregroundMark x1="28281" y1="72158" x2="42578" y2="78190"/>
                        <a14:foregroundMark x1="42578" y1="78190" x2="61563" y2="55452"/>
                        <a14:foregroundMark x1="61563" y1="55452" x2="61328" y2="35963"/>
                        <a14:foregroundMark x1="52578" y1="17633" x2="32266" y2="6497"/>
                        <a14:foregroundMark x1="32266" y1="6497" x2="22656" y2="16937"/>
                        <a14:foregroundMark x1="22656" y1="16937" x2="18281" y2="66589"/>
                        <a14:foregroundMark x1="18281" y1="66589" x2="28984" y2="81439"/>
                        <a14:foregroundMark x1="28984" y1="81439" x2="55625" y2="58469"/>
                        <a14:foregroundMark x1="55625" y1="58469" x2="52031" y2="17169"/>
                        <a14:foregroundMark x1="52031" y1="17169" x2="47734" y2="13689"/>
                        <a14:foregroundMark x1="26406" y1="14849" x2="14219" y2="6497"/>
                        <a14:foregroundMark x1="14219" y1="6497" x2="5391" y2="40603"/>
                        <a14:foregroundMark x1="5391" y1="40603" x2="10234" y2="77726"/>
                        <a14:foregroundMark x1="10234" y1="77726" x2="30781" y2="77030"/>
                        <a14:foregroundMark x1="29141" y1="83295" x2="58594" y2="90023"/>
                        <a14:foregroundMark x1="2813" y1="45012" x2="2813" y2="40139"/>
                        <a14:foregroundMark x1="90547" y1="93503" x2="90547" y2="93503"/>
                        <a14:foregroundMark x1="90547" y1="93503" x2="92656" y2="93503"/>
                        <a14:foregroundMark x1="92656" y1="93503" x2="94453" y2="62181"/>
                        <a14:foregroundMark x1="94453" y1="62181" x2="94453" y2="62181"/>
                        <a14:foregroundMark x1="96719" y1="19026" x2="95547" y2="14153"/>
                        <a14:foregroundMark x1="17656" y1="3712" x2="17656" y2="3712"/>
                      </a14:backgroundRemoval>
                    </a14:imgEffect>
                  </a14:imgLayer>
                </a14:imgProps>
              </a:ext>
              <a:ext uri="{28A0092B-C50C-407E-A947-70E740481C1C}">
                <a14:useLocalDpi xmlns:a14="http://schemas.microsoft.com/office/drawing/2010/main"/>
              </a:ext>
            </a:extLst>
          </a:blip>
          <a:srcRect/>
          <a:stretch/>
        </p:blipFill>
        <p:spPr bwMode="auto">
          <a:xfrm>
            <a:off x="2213391" y="1968438"/>
            <a:ext cx="1694925" cy="57160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BAF937E-85DA-9313-90F9-20A5C438370D}"/>
              </a:ext>
            </a:extLst>
          </p:cNvPr>
          <p:cNvSpPr txBox="1"/>
          <p:nvPr/>
        </p:nvSpPr>
        <p:spPr>
          <a:xfrm>
            <a:off x="2150129" y="2570389"/>
            <a:ext cx="1821448" cy="369332"/>
          </a:xfrm>
          <a:prstGeom prst="rect">
            <a:avLst/>
          </a:prstGeom>
          <a:noFill/>
        </p:spPr>
        <p:txBody>
          <a:bodyPr wrap="square">
            <a:spAutoFit/>
          </a:bodyPr>
          <a:lstStyle/>
          <a:p>
            <a:pPr algn="ctr"/>
            <a:r>
              <a:rPr lang="en-GB" b="1" dirty="0">
                <a:latin typeface="Arial" panose="020B0604020202020204" pitchFamily="34" charset="0"/>
                <a:cs typeface="Arial" panose="020B0604020202020204" pitchFamily="34" charset="0"/>
              </a:rPr>
              <a:t>Private Space</a:t>
            </a:r>
          </a:p>
        </p:txBody>
      </p:sp>
      <p:sp>
        <p:nvSpPr>
          <p:cNvPr id="10" name="TextBox 9">
            <a:extLst>
              <a:ext uri="{FF2B5EF4-FFF2-40B4-BE49-F238E27FC236}">
                <a16:creationId xmlns:a16="http://schemas.microsoft.com/office/drawing/2014/main" id="{A092E26D-F811-BE2F-56A0-F53E85BAE66D}"/>
              </a:ext>
            </a:extLst>
          </p:cNvPr>
          <p:cNvSpPr txBox="1"/>
          <p:nvPr/>
        </p:nvSpPr>
        <p:spPr>
          <a:xfrm>
            <a:off x="7076593" y="2569264"/>
            <a:ext cx="1808263" cy="369332"/>
          </a:xfrm>
          <a:prstGeom prst="rect">
            <a:avLst/>
          </a:prstGeom>
          <a:noFill/>
        </p:spPr>
        <p:txBody>
          <a:bodyPr wrap="square">
            <a:spAutoFit/>
          </a:bodyPr>
          <a:lstStyle/>
          <a:p>
            <a:r>
              <a:rPr lang="en-GB" b="1" dirty="0">
                <a:latin typeface="Arial" panose="020B0604020202020204" pitchFamily="34" charset="0"/>
                <a:cs typeface="Arial" panose="020B0604020202020204" pitchFamily="34" charset="0"/>
              </a:rPr>
              <a:t>Ask Questions</a:t>
            </a:r>
          </a:p>
        </p:txBody>
      </p:sp>
      <p:pic>
        <p:nvPicPr>
          <p:cNvPr id="1034" name="Picture 10" descr="Download Free Text Symbol Question Mark Computer Graphics 3D ICON favicon |  FreePNGimg">
            <a:extLst>
              <a:ext uri="{FF2B5EF4-FFF2-40B4-BE49-F238E27FC236}">
                <a16:creationId xmlns:a16="http://schemas.microsoft.com/office/drawing/2014/main" id="{5F6617E0-A2FA-A62A-C62C-51DCCA9BB7EE}"/>
              </a:ext>
            </a:extLst>
          </p:cNvPr>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7584680" y="1803530"/>
            <a:ext cx="792088" cy="792088"/>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592852E7-22BA-0237-CA37-5C0D4309BBBA}"/>
              </a:ext>
            </a:extLst>
          </p:cNvPr>
          <p:cNvSpPr txBox="1"/>
          <p:nvPr/>
        </p:nvSpPr>
        <p:spPr>
          <a:xfrm>
            <a:off x="2664921" y="4083918"/>
            <a:ext cx="2961142" cy="369332"/>
          </a:xfrm>
          <a:prstGeom prst="rect">
            <a:avLst/>
          </a:prstGeom>
          <a:noFill/>
        </p:spPr>
        <p:txBody>
          <a:bodyPr wrap="square">
            <a:spAutoFit/>
          </a:bodyPr>
          <a:lstStyle/>
          <a:p>
            <a:pPr algn="ctr"/>
            <a:r>
              <a:rPr lang="en-GB" b="1" dirty="0">
                <a:latin typeface="Arial" panose="020B0604020202020204" pitchFamily="34" charset="0"/>
                <a:cs typeface="Arial" panose="020B0604020202020204" pitchFamily="34" charset="0"/>
              </a:rPr>
              <a:t>Use of the correct words.</a:t>
            </a:r>
          </a:p>
        </p:txBody>
      </p:sp>
      <p:sp>
        <p:nvSpPr>
          <p:cNvPr id="14" name="TextBox 13">
            <a:extLst>
              <a:ext uri="{FF2B5EF4-FFF2-40B4-BE49-F238E27FC236}">
                <a16:creationId xmlns:a16="http://schemas.microsoft.com/office/drawing/2014/main" id="{C5DCB425-0A61-0049-B651-5147C7C8D8CA}"/>
              </a:ext>
            </a:extLst>
          </p:cNvPr>
          <p:cNvSpPr txBox="1"/>
          <p:nvPr/>
        </p:nvSpPr>
        <p:spPr>
          <a:xfrm>
            <a:off x="1997930" y="4400006"/>
            <a:ext cx="4590046" cy="646331"/>
          </a:xfrm>
          <a:prstGeom prst="rect">
            <a:avLst/>
          </a:prstGeom>
          <a:noFill/>
        </p:spPr>
        <p:txBody>
          <a:bodyPr wrap="square">
            <a:spAutoFit/>
          </a:bodyPr>
          <a:lstStyle/>
          <a:p>
            <a:pPr algn="ctr"/>
            <a:r>
              <a:rPr lang="en-GB" sz="1800" b="1" dirty="0">
                <a:solidFill>
                  <a:srgbClr val="0070C0"/>
                </a:solidFill>
                <a:latin typeface="Arial" panose="020B0604020202020204" pitchFamily="34" charset="0"/>
                <a:cs typeface="Arial" panose="020B0604020202020204" pitchFamily="34" charset="0"/>
              </a:rPr>
              <a:t>Penis, Vagina, Breasts, Testicles, Scrotum </a:t>
            </a:r>
          </a:p>
        </p:txBody>
      </p:sp>
      <p:pic>
        <p:nvPicPr>
          <p:cNvPr id="1036" name="Picture 12" descr="Speaking head - Download free icons">
            <a:extLst>
              <a:ext uri="{FF2B5EF4-FFF2-40B4-BE49-F238E27FC236}">
                <a16:creationId xmlns:a16="http://schemas.microsoft.com/office/drawing/2014/main" id="{8D6E3C18-F309-758C-0222-85CDF6B1333F}"/>
              </a:ext>
            </a:extLst>
          </p:cNvP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3405792" y="2838075"/>
            <a:ext cx="1479400" cy="1479400"/>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3BEDE741-EFBB-94F5-A45E-55D0C8B10947}"/>
              </a:ext>
            </a:extLst>
          </p:cNvPr>
          <p:cNvSpPr txBox="1"/>
          <p:nvPr/>
        </p:nvSpPr>
        <p:spPr>
          <a:xfrm>
            <a:off x="1687932" y="3616005"/>
            <a:ext cx="1371899" cy="369332"/>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“Mini Moo”</a:t>
            </a:r>
          </a:p>
        </p:txBody>
      </p:sp>
      <p:sp>
        <p:nvSpPr>
          <p:cNvPr id="16" name="TextBox 15">
            <a:extLst>
              <a:ext uri="{FF2B5EF4-FFF2-40B4-BE49-F238E27FC236}">
                <a16:creationId xmlns:a16="http://schemas.microsoft.com/office/drawing/2014/main" id="{2751586E-AA77-18F2-A552-405B0281CA14}"/>
              </a:ext>
            </a:extLst>
          </p:cNvPr>
          <p:cNvSpPr txBox="1"/>
          <p:nvPr/>
        </p:nvSpPr>
        <p:spPr>
          <a:xfrm>
            <a:off x="877374" y="4029017"/>
            <a:ext cx="917611" cy="369332"/>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“Willy”</a:t>
            </a:r>
          </a:p>
        </p:txBody>
      </p:sp>
      <p:sp>
        <p:nvSpPr>
          <p:cNvPr id="17" name="TextBox 16">
            <a:extLst>
              <a:ext uri="{FF2B5EF4-FFF2-40B4-BE49-F238E27FC236}">
                <a16:creationId xmlns:a16="http://schemas.microsoft.com/office/drawing/2014/main" id="{C5E8E307-B456-687F-305F-BC293885E2FE}"/>
              </a:ext>
            </a:extLst>
          </p:cNvPr>
          <p:cNvSpPr txBox="1"/>
          <p:nvPr/>
        </p:nvSpPr>
        <p:spPr>
          <a:xfrm>
            <a:off x="5910935" y="3475695"/>
            <a:ext cx="934809" cy="369332"/>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“Balls”</a:t>
            </a:r>
          </a:p>
        </p:txBody>
      </p:sp>
      <p:sp>
        <p:nvSpPr>
          <p:cNvPr id="18" name="TextBox 17">
            <a:extLst>
              <a:ext uri="{FF2B5EF4-FFF2-40B4-BE49-F238E27FC236}">
                <a16:creationId xmlns:a16="http://schemas.microsoft.com/office/drawing/2014/main" id="{B9BBB595-5150-254C-C517-1A21EFF0BDD5}"/>
              </a:ext>
            </a:extLst>
          </p:cNvPr>
          <p:cNvSpPr txBox="1"/>
          <p:nvPr/>
        </p:nvSpPr>
        <p:spPr>
          <a:xfrm>
            <a:off x="6735987" y="3894317"/>
            <a:ext cx="1440160" cy="369332"/>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“Fluff”</a:t>
            </a:r>
          </a:p>
        </p:txBody>
      </p:sp>
      <p:sp>
        <p:nvSpPr>
          <p:cNvPr id="19" name="TextBox 18">
            <a:extLst>
              <a:ext uri="{FF2B5EF4-FFF2-40B4-BE49-F238E27FC236}">
                <a16:creationId xmlns:a16="http://schemas.microsoft.com/office/drawing/2014/main" id="{1A83F8AA-1A71-257F-17E3-A0BBBC0C7779}"/>
              </a:ext>
            </a:extLst>
          </p:cNvPr>
          <p:cNvSpPr txBox="1"/>
          <p:nvPr/>
        </p:nvSpPr>
        <p:spPr>
          <a:xfrm>
            <a:off x="6183571" y="4443958"/>
            <a:ext cx="1440160" cy="369332"/>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“Boobs”</a:t>
            </a:r>
          </a:p>
        </p:txBody>
      </p:sp>
      <p:sp>
        <p:nvSpPr>
          <p:cNvPr id="20" name="TextBox 19">
            <a:extLst>
              <a:ext uri="{FF2B5EF4-FFF2-40B4-BE49-F238E27FC236}">
                <a16:creationId xmlns:a16="http://schemas.microsoft.com/office/drawing/2014/main" id="{C04EB39B-1F89-A18B-275E-0E19B793DEB1}"/>
              </a:ext>
            </a:extLst>
          </p:cNvPr>
          <p:cNvSpPr txBox="1"/>
          <p:nvPr/>
        </p:nvSpPr>
        <p:spPr>
          <a:xfrm>
            <a:off x="1100590" y="4591749"/>
            <a:ext cx="1301745" cy="369332"/>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“fu-fu”</a:t>
            </a:r>
          </a:p>
        </p:txBody>
      </p:sp>
      <p:sp>
        <p:nvSpPr>
          <p:cNvPr id="22" name="TextBox 21">
            <a:extLst>
              <a:ext uri="{FF2B5EF4-FFF2-40B4-BE49-F238E27FC236}">
                <a16:creationId xmlns:a16="http://schemas.microsoft.com/office/drawing/2014/main" id="{40D8AC07-AAFE-683F-9F8D-50F7D798BD01}"/>
              </a:ext>
            </a:extLst>
          </p:cNvPr>
          <p:cNvSpPr txBox="1"/>
          <p:nvPr/>
        </p:nvSpPr>
        <p:spPr>
          <a:xfrm>
            <a:off x="189596" y="3174341"/>
            <a:ext cx="2423809" cy="369332"/>
          </a:xfrm>
          <a:prstGeom prst="rect">
            <a:avLst/>
          </a:prstGeom>
          <a:noFill/>
        </p:spPr>
        <p:txBody>
          <a:bodyPr wrap="square" rtlCol="0">
            <a:spAutoFit/>
          </a:bodyPr>
          <a:lstStyle/>
          <a:p>
            <a:pPr algn="ctr"/>
            <a:r>
              <a:rPr lang="en-GB" b="1" u="sng" dirty="0">
                <a:solidFill>
                  <a:schemeClr val="bg1">
                    <a:lumMod val="50000"/>
                  </a:schemeClr>
                </a:solidFill>
                <a:latin typeface="Arial" panose="020B0604020202020204" pitchFamily="34" charset="0"/>
                <a:cs typeface="Arial" panose="020B0604020202020204" pitchFamily="34" charset="0"/>
              </a:rPr>
              <a:t>Family Words used</a:t>
            </a:r>
            <a:r>
              <a:rPr lang="en-GB" dirty="0">
                <a:latin typeface="Arial" panose="020B0604020202020204" pitchFamily="34" charset="0"/>
                <a:cs typeface="Arial" panose="020B0604020202020204" pitchFamily="34" charset="0"/>
              </a:rPr>
              <a:t>:</a:t>
            </a:r>
          </a:p>
        </p:txBody>
      </p:sp>
      <p:sp>
        <p:nvSpPr>
          <p:cNvPr id="3" name="Rectangle: Rounded Corners 2">
            <a:extLst>
              <a:ext uri="{FF2B5EF4-FFF2-40B4-BE49-F238E27FC236}">
                <a16:creationId xmlns:a16="http://schemas.microsoft.com/office/drawing/2014/main" id="{ADFE68C1-F735-7CD8-66B5-ED79EC7F3D17}"/>
              </a:ext>
            </a:extLst>
          </p:cNvPr>
          <p:cNvSpPr/>
          <p:nvPr/>
        </p:nvSpPr>
        <p:spPr>
          <a:xfrm>
            <a:off x="1687933" y="3572325"/>
            <a:ext cx="1371899" cy="413012"/>
          </a:xfrm>
          <a:custGeom>
            <a:avLst/>
            <a:gdLst>
              <a:gd name="connsiteX0" fmla="*/ 0 w 1371899"/>
              <a:gd name="connsiteY0" fmla="*/ 206506 h 413012"/>
              <a:gd name="connsiteX1" fmla="*/ 206506 w 1371899"/>
              <a:gd name="connsiteY1" fmla="*/ 0 h 413012"/>
              <a:gd name="connsiteX2" fmla="*/ 695538 w 1371899"/>
              <a:gd name="connsiteY2" fmla="*/ 0 h 413012"/>
              <a:gd name="connsiteX3" fmla="*/ 1165393 w 1371899"/>
              <a:gd name="connsiteY3" fmla="*/ 0 h 413012"/>
              <a:gd name="connsiteX4" fmla="*/ 1371899 w 1371899"/>
              <a:gd name="connsiteY4" fmla="*/ 206506 h 413012"/>
              <a:gd name="connsiteX5" fmla="*/ 1371899 w 1371899"/>
              <a:gd name="connsiteY5" fmla="*/ 206506 h 413012"/>
              <a:gd name="connsiteX6" fmla="*/ 1165393 w 1371899"/>
              <a:gd name="connsiteY6" fmla="*/ 413012 h 413012"/>
              <a:gd name="connsiteX7" fmla="*/ 714716 w 1371899"/>
              <a:gd name="connsiteY7" fmla="*/ 413012 h 413012"/>
              <a:gd name="connsiteX8" fmla="*/ 206506 w 1371899"/>
              <a:gd name="connsiteY8" fmla="*/ 413012 h 413012"/>
              <a:gd name="connsiteX9" fmla="*/ 0 w 1371899"/>
              <a:gd name="connsiteY9" fmla="*/ 206506 h 41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899" h="413012" extrusionOk="0">
                <a:moveTo>
                  <a:pt x="0" y="206506"/>
                </a:moveTo>
                <a:cubicBezTo>
                  <a:pt x="-27961" y="86953"/>
                  <a:pt x="71484" y="5112"/>
                  <a:pt x="206506" y="0"/>
                </a:cubicBezTo>
                <a:cubicBezTo>
                  <a:pt x="319082" y="-16211"/>
                  <a:pt x="550450" y="-16498"/>
                  <a:pt x="695538" y="0"/>
                </a:cubicBezTo>
                <a:cubicBezTo>
                  <a:pt x="840626" y="16498"/>
                  <a:pt x="999912" y="3956"/>
                  <a:pt x="1165393" y="0"/>
                </a:cubicBezTo>
                <a:cubicBezTo>
                  <a:pt x="1270646" y="17174"/>
                  <a:pt x="1359317" y="98036"/>
                  <a:pt x="1371899" y="206506"/>
                </a:cubicBezTo>
                <a:lnTo>
                  <a:pt x="1371899" y="206506"/>
                </a:lnTo>
                <a:cubicBezTo>
                  <a:pt x="1361493" y="305261"/>
                  <a:pt x="1279432" y="426959"/>
                  <a:pt x="1165393" y="413012"/>
                </a:cubicBezTo>
                <a:cubicBezTo>
                  <a:pt x="951878" y="396373"/>
                  <a:pt x="811622" y="430913"/>
                  <a:pt x="714716" y="413012"/>
                </a:cubicBezTo>
                <a:cubicBezTo>
                  <a:pt x="617810" y="395111"/>
                  <a:pt x="373885" y="436305"/>
                  <a:pt x="206506" y="413012"/>
                </a:cubicBezTo>
                <a:cubicBezTo>
                  <a:pt x="92660" y="422916"/>
                  <a:pt x="17578" y="324884"/>
                  <a:pt x="0" y="206506"/>
                </a:cubicBezTo>
                <a:close/>
              </a:path>
            </a:pathLst>
          </a:custGeom>
          <a:noFill/>
          <a:ln w="38100"/>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id="{F1518D48-BC2C-A336-ECA4-582602F60E06}"/>
              </a:ext>
            </a:extLst>
          </p:cNvPr>
          <p:cNvSpPr/>
          <p:nvPr/>
        </p:nvSpPr>
        <p:spPr>
          <a:xfrm>
            <a:off x="827585" y="4030946"/>
            <a:ext cx="1008111" cy="413012"/>
          </a:xfrm>
          <a:custGeom>
            <a:avLst/>
            <a:gdLst>
              <a:gd name="connsiteX0" fmla="*/ 0 w 1008111"/>
              <a:gd name="connsiteY0" fmla="*/ 206506 h 413012"/>
              <a:gd name="connsiteX1" fmla="*/ 206506 w 1008111"/>
              <a:gd name="connsiteY1" fmla="*/ 0 h 413012"/>
              <a:gd name="connsiteX2" fmla="*/ 801605 w 1008111"/>
              <a:gd name="connsiteY2" fmla="*/ 0 h 413012"/>
              <a:gd name="connsiteX3" fmla="*/ 1008111 w 1008111"/>
              <a:gd name="connsiteY3" fmla="*/ 206506 h 413012"/>
              <a:gd name="connsiteX4" fmla="*/ 1008111 w 1008111"/>
              <a:gd name="connsiteY4" fmla="*/ 206506 h 413012"/>
              <a:gd name="connsiteX5" fmla="*/ 801605 w 1008111"/>
              <a:gd name="connsiteY5" fmla="*/ 413012 h 413012"/>
              <a:gd name="connsiteX6" fmla="*/ 206506 w 1008111"/>
              <a:gd name="connsiteY6" fmla="*/ 413012 h 413012"/>
              <a:gd name="connsiteX7" fmla="*/ 0 w 1008111"/>
              <a:gd name="connsiteY7" fmla="*/ 206506 h 41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8111" h="413012" extrusionOk="0">
                <a:moveTo>
                  <a:pt x="0" y="206506"/>
                </a:moveTo>
                <a:cubicBezTo>
                  <a:pt x="-27961" y="86953"/>
                  <a:pt x="71484" y="5112"/>
                  <a:pt x="206506" y="0"/>
                </a:cubicBezTo>
                <a:cubicBezTo>
                  <a:pt x="459909" y="5833"/>
                  <a:pt x="589028" y="-8916"/>
                  <a:pt x="801605" y="0"/>
                </a:cubicBezTo>
                <a:cubicBezTo>
                  <a:pt x="912516" y="-4113"/>
                  <a:pt x="1013771" y="87210"/>
                  <a:pt x="1008111" y="206506"/>
                </a:cubicBezTo>
                <a:lnTo>
                  <a:pt x="1008111" y="206506"/>
                </a:lnTo>
                <a:cubicBezTo>
                  <a:pt x="1017302" y="331453"/>
                  <a:pt x="907315" y="404328"/>
                  <a:pt x="801605" y="413012"/>
                </a:cubicBezTo>
                <a:cubicBezTo>
                  <a:pt x="600440" y="436950"/>
                  <a:pt x="381533" y="426327"/>
                  <a:pt x="206506" y="413012"/>
                </a:cubicBezTo>
                <a:cubicBezTo>
                  <a:pt x="92872" y="407390"/>
                  <a:pt x="-16734" y="323693"/>
                  <a:pt x="0" y="206506"/>
                </a:cubicBezTo>
                <a:close/>
              </a:path>
            </a:pathLst>
          </a:custGeom>
          <a:noFill/>
          <a:ln w="38100"/>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E06166AF-E09D-80E5-3AD8-EA302167EE30}"/>
              </a:ext>
            </a:extLst>
          </p:cNvPr>
          <p:cNvSpPr/>
          <p:nvPr/>
        </p:nvSpPr>
        <p:spPr>
          <a:xfrm>
            <a:off x="944584" y="4753760"/>
            <a:ext cx="1371899" cy="413012"/>
          </a:xfrm>
          <a:custGeom>
            <a:avLst/>
            <a:gdLst>
              <a:gd name="connsiteX0" fmla="*/ 0 w 1371899"/>
              <a:gd name="connsiteY0" fmla="*/ 206506 h 413012"/>
              <a:gd name="connsiteX1" fmla="*/ 206506 w 1371899"/>
              <a:gd name="connsiteY1" fmla="*/ 0 h 413012"/>
              <a:gd name="connsiteX2" fmla="*/ 695538 w 1371899"/>
              <a:gd name="connsiteY2" fmla="*/ 0 h 413012"/>
              <a:gd name="connsiteX3" fmla="*/ 1165393 w 1371899"/>
              <a:gd name="connsiteY3" fmla="*/ 0 h 413012"/>
              <a:gd name="connsiteX4" fmla="*/ 1371899 w 1371899"/>
              <a:gd name="connsiteY4" fmla="*/ 206506 h 413012"/>
              <a:gd name="connsiteX5" fmla="*/ 1371899 w 1371899"/>
              <a:gd name="connsiteY5" fmla="*/ 206506 h 413012"/>
              <a:gd name="connsiteX6" fmla="*/ 1165393 w 1371899"/>
              <a:gd name="connsiteY6" fmla="*/ 413012 h 413012"/>
              <a:gd name="connsiteX7" fmla="*/ 714716 w 1371899"/>
              <a:gd name="connsiteY7" fmla="*/ 413012 h 413012"/>
              <a:gd name="connsiteX8" fmla="*/ 206506 w 1371899"/>
              <a:gd name="connsiteY8" fmla="*/ 413012 h 413012"/>
              <a:gd name="connsiteX9" fmla="*/ 0 w 1371899"/>
              <a:gd name="connsiteY9" fmla="*/ 206506 h 41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899" h="413012" extrusionOk="0">
                <a:moveTo>
                  <a:pt x="0" y="206506"/>
                </a:moveTo>
                <a:cubicBezTo>
                  <a:pt x="-27961" y="86953"/>
                  <a:pt x="71484" y="5112"/>
                  <a:pt x="206506" y="0"/>
                </a:cubicBezTo>
                <a:cubicBezTo>
                  <a:pt x="319082" y="-16211"/>
                  <a:pt x="550450" y="-16498"/>
                  <a:pt x="695538" y="0"/>
                </a:cubicBezTo>
                <a:cubicBezTo>
                  <a:pt x="840626" y="16498"/>
                  <a:pt x="999912" y="3956"/>
                  <a:pt x="1165393" y="0"/>
                </a:cubicBezTo>
                <a:cubicBezTo>
                  <a:pt x="1270646" y="17174"/>
                  <a:pt x="1359317" y="98036"/>
                  <a:pt x="1371899" y="206506"/>
                </a:cubicBezTo>
                <a:lnTo>
                  <a:pt x="1371899" y="206506"/>
                </a:lnTo>
                <a:cubicBezTo>
                  <a:pt x="1361493" y="305261"/>
                  <a:pt x="1279432" y="426959"/>
                  <a:pt x="1165393" y="413012"/>
                </a:cubicBezTo>
                <a:cubicBezTo>
                  <a:pt x="951878" y="396373"/>
                  <a:pt x="811622" y="430913"/>
                  <a:pt x="714716" y="413012"/>
                </a:cubicBezTo>
                <a:cubicBezTo>
                  <a:pt x="617810" y="395111"/>
                  <a:pt x="373885" y="436305"/>
                  <a:pt x="206506" y="413012"/>
                </a:cubicBezTo>
                <a:cubicBezTo>
                  <a:pt x="92660" y="422916"/>
                  <a:pt x="17578" y="324884"/>
                  <a:pt x="0" y="206506"/>
                </a:cubicBezTo>
                <a:close/>
              </a:path>
            </a:pathLst>
          </a:custGeom>
          <a:noFill/>
          <a:ln w="38100"/>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80F868DB-AEC2-5ECF-18B8-4D3C381B2ACA}"/>
              </a:ext>
            </a:extLst>
          </p:cNvPr>
          <p:cNvSpPr/>
          <p:nvPr/>
        </p:nvSpPr>
        <p:spPr>
          <a:xfrm>
            <a:off x="5634132" y="3470686"/>
            <a:ext cx="1371899" cy="413012"/>
          </a:xfrm>
          <a:custGeom>
            <a:avLst/>
            <a:gdLst>
              <a:gd name="connsiteX0" fmla="*/ 0 w 1371899"/>
              <a:gd name="connsiteY0" fmla="*/ 206506 h 413012"/>
              <a:gd name="connsiteX1" fmla="*/ 206506 w 1371899"/>
              <a:gd name="connsiteY1" fmla="*/ 0 h 413012"/>
              <a:gd name="connsiteX2" fmla="*/ 695538 w 1371899"/>
              <a:gd name="connsiteY2" fmla="*/ 0 h 413012"/>
              <a:gd name="connsiteX3" fmla="*/ 1165393 w 1371899"/>
              <a:gd name="connsiteY3" fmla="*/ 0 h 413012"/>
              <a:gd name="connsiteX4" fmla="*/ 1371899 w 1371899"/>
              <a:gd name="connsiteY4" fmla="*/ 206506 h 413012"/>
              <a:gd name="connsiteX5" fmla="*/ 1371899 w 1371899"/>
              <a:gd name="connsiteY5" fmla="*/ 206506 h 413012"/>
              <a:gd name="connsiteX6" fmla="*/ 1165393 w 1371899"/>
              <a:gd name="connsiteY6" fmla="*/ 413012 h 413012"/>
              <a:gd name="connsiteX7" fmla="*/ 714716 w 1371899"/>
              <a:gd name="connsiteY7" fmla="*/ 413012 h 413012"/>
              <a:gd name="connsiteX8" fmla="*/ 206506 w 1371899"/>
              <a:gd name="connsiteY8" fmla="*/ 413012 h 413012"/>
              <a:gd name="connsiteX9" fmla="*/ 0 w 1371899"/>
              <a:gd name="connsiteY9" fmla="*/ 206506 h 41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899" h="413012" extrusionOk="0">
                <a:moveTo>
                  <a:pt x="0" y="206506"/>
                </a:moveTo>
                <a:cubicBezTo>
                  <a:pt x="-27961" y="86953"/>
                  <a:pt x="71484" y="5112"/>
                  <a:pt x="206506" y="0"/>
                </a:cubicBezTo>
                <a:cubicBezTo>
                  <a:pt x="319082" y="-16211"/>
                  <a:pt x="550450" y="-16498"/>
                  <a:pt x="695538" y="0"/>
                </a:cubicBezTo>
                <a:cubicBezTo>
                  <a:pt x="840626" y="16498"/>
                  <a:pt x="999912" y="3956"/>
                  <a:pt x="1165393" y="0"/>
                </a:cubicBezTo>
                <a:cubicBezTo>
                  <a:pt x="1270646" y="17174"/>
                  <a:pt x="1359317" y="98036"/>
                  <a:pt x="1371899" y="206506"/>
                </a:cubicBezTo>
                <a:lnTo>
                  <a:pt x="1371899" y="206506"/>
                </a:lnTo>
                <a:cubicBezTo>
                  <a:pt x="1361493" y="305261"/>
                  <a:pt x="1279432" y="426959"/>
                  <a:pt x="1165393" y="413012"/>
                </a:cubicBezTo>
                <a:cubicBezTo>
                  <a:pt x="951878" y="396373"/>
                  <a:pt x="811622" y="430913"/>
                  <a:pt x="714716" y="413012"/>
                </a:cubicBezTo>
                <a:cubicBezTo>
                  <a:pt x="617810" y="395111"/>
                  <a:pt x="373885" y="436305"/>
                  <a:pt x="206506" y="413012"/>
                </a:cubicBezTo>
                <a:cubicBezTo>
                  <a:pt x="92660" y="422916"/>
                  <a:pt x="17578" y="324884"/>
                  <a:pt x="0" y="206506"/>
                </a:cubicBezTo>
                <a:close/>
              </a:path>
            </a:pathLst>
          </a:custGeom>
          <a:noFill/>
          <a:ln w="38100"/>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Rounded Corners 10">
            <a:extLst>
              <a:ext uri="{FF2B5EF4-FFF2-40B4-BE49-F238E27FC236}">
                <a16:creationId xmlns:a16="http://schemas.microsoft.com/office/drawing/2014/main" id="{D5900D3C-DDCB-A57C-F653-779E365B4322}"/>
              </a:ext>
            </a:extLst>
          </p:cNvPr>
          <p:cNvSpPr/>
          <p:nvPr/>
        </p:nvSpPr>
        <p:spPr>
          <a:xfrm>
            <a:off x="6845744" y="3905731"/>
            <a:ext cx="1371899" cy="413012"/>
          </a:xfrm>
          <a:custGeom>
            <a:avLst/>
            <a:gdLst>
              <a:gd name="connsiteX0" fmla="*/ 0 w 1371899"/>
              <a:gd name="connsiteY0" fmla="*/ 206506 h 413012"/>
              <a:gd name="connsiteX1" fmla="*/ 206506 w 1371899"/>
              <a:gd name="connsiteY1" fmla="*/ 0 h 413012"/>
              <a:gd name="connsiteX2" fmla="*/ 695538 w 1371899"/>
              <a:gd name="connsiteY2" fmla="*/ 0 h 413012"/>
              <a:gd name="connsiteX3" fmla="*/ 1165393 w 1371899"/>
              <a:gd name="connsiteY3" fmla="*/ 0 h 413012"/>
              <a:gd name="connsiteX4" fmla="*/ 1371899 w 1371899"/>
              <a:gd name="connsiteY4" fmla="*/ 206506 h 413012"/>
              <a:gd name="connsiteX5" fmla="*/ 1371899 w 1371899"/>
              <a:gd name="connsiteY5" fmla="*/ 206506 h 413012"/>
              <a:gd name="connsiteX6" fmla="*/ 1165393 w 1371899"/>
              <a:gd name="connsiteY6" fmla="*/ 413012 h 413012"/>
              <a:gd name="connsiteX7" fmla="*/ 714716 w 1371899"/>
              <a:gd name="connsiteY7" fmla="*/ 413012 h 413012"/>
              <a:gd name="connsiteX8" fmla="*/ 206506 w 1371899"/>
              <a:gd name="connsiteY8" fmla="*/ 413012 h 413012"/>
              <a:gd name="connsiteX9" fmla="*/ 0 w 1371899"/>
              <a:gd name="connsiteY9" fmla="*/ 206506 h 41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899" h="413012" extrusionOk="0">
                <a:moveTo>
                  <a:pt x="0" y="206506"/>
                </a:moveTo>
                <a:cubicBezTo>
                  <a:pt x="-27961" y="86953"/>
                  <a:pt x="71484" y="5112"/>
                  <a:pt x="206506" y="0"/>
                </a:cubicBezTo>
                <a:cubicBezTo>
                  <a:pt x="319082" y="-16211"/>
                  <a:pt x="550450" y="-16498"/>
                  <a:pt x="695538" y="0"/>
                </a:cubicBezTo>
                <a:cubicBezTo>
                  <a:pt x="840626" y="16498"/>
                  <a:pt x="999912" y="3956"/>
                  <a:pt x="1165393" y="0"/>
                </a:cubicBezTo>
                <a:cubicBezTo>
                  <a:pt x="1270646" y="17174"/>
                  <a:pt x="1359317" y="98036"/>
                  <a:pt x="1371899" y="206506"/>
                </a:cubicBezTo>
                <a:lnTo>
                  <a:pt x="1371899" y="206506"/>
                </a:lnTo>
                <a:cubicBezTo>
                  <a:pt x="1361493" y="305261"/>
                  <a:pt x="1279432" y="426959"/>
                  <a:pt x="1165393" y="413012"/>
                </a:cubicBezTo>
                <a:cubicBezTo>
                  <a:pt x="951878" y="396373"/>
                  <a:pt x="811622" y="430913"/>
                  <a:pt x="714716" y="413012"/>
                </a:cubicBezTo>
                <a:cubicBezTo>
                  <a:pt x="617810" y="395111"/>
                  <a:pt x="373885" y="436305"/>
                  <a:pt x="206506" y="413012"/>
                </a:cubicBezTo>
                <a:cubicBezTo>
                  <a:pt x="92660" y="422916"/>
                  <a:pt x="17578" y="324884"/>
                  <a:pt x="0" y="206506"/>
                </a:cubicBezTo>
                <a:close/>
              </a:path>
            </a:pathLst>
          </a:custGeom>
          <a:noFill/>
          <a:ln w="38100"/>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Rounded Corners 12">
            <a:extLst>
              <a:ext uri="{FF2B5EF4-FFF2-40B4-BE49-F238E27FC236}">
                <a16:creationId xmlns:a16="http://schemas.microsoft.com/office/drawing/2014/main" id="{A13B2792-26CC-EE65-4081-280915319A0F}"/>
              </a:ext>
            </a:extLst>
          </p:cNvPr>
          <p:cNvSpPr/>
          <p:nvPr/>
        </p:nvSpPr>
        <p:spPr>
          <a:xfrm>
            <a:off x="6217701" y="4462994"/>
            <a:ext cx="1371899" cy="413012"/>
          </a:xfrm>
          <a:custGeom>
            <a:avLst/>
            <a:gdLst>
              <a:gd name="connsiteX0" fmla="*/ 0 w 1371899"/>
              <a:gd name="connsiteY0" fmla="*/ 206506 h 413012"/>
              <a:gd name="connsiteX1" fmla="*/ 206506 w 1371899"/>
              <a:gd name="connsiteY1" fmla="*/ 0 h 413012"/>
              <a:gd name="connsiteX2" fmla="*/ 695538 w 1371899"/>
              <a:gd name="connsiteY2" fmla="*/ 0 h 413012"/>
              <a:gd name="connsiteX3" fmla="*/ 1165393 w 1371899"/>
              <a:gd name="connsiteY3" fmla="*/ 0 h 413012"/>
              <a:gd name="connsiteX4" fmla="*/ 1371899 w 1371899"/>
              <a:gd name="connsiteY4" fmla="*/ 206506 h 413012"/>
              <a:gd name="connsiteX5" fmla="*/ 1371899 w 1371899"/>
              <a:gd name="connsiteY5" fmla="*/ 206506 h 413012"/>
              <a:gd name="connsiteX6" fmla="*/ 1165393 w 1371899"/>
              <a:gd name="connsiteY6" fmla="*/ 413012 h 413012"/>
              <a:gd name="connsiteX7" fmla="*/ 714716 w 1371899"/>
              <a:gd name="connsiteY7" fmla="*/ 413012 h 413012"/>
              <a:gd name="connsiteX8" fmla="*/ 206506 w 1371899"/>
              <a:gd name="connsiteY8" fmla="*/ 413012 h 413012"/>
              <a:gd name="connsiteX9" fmla="*/ 0 w 1371899"/>
              <a:gd name="connsiteY9" fmla="*/ 206506 h 413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899" h="413012" extrusionOk="0">
                <a:moveTo>
                  <a:pt x="0" y="206506"/>
                </a:moveTo>
                <a:cubicBezTo>
                  <a:pt x="-27961" y="86953"/>
                  <a:pt x="71484" y="5112"/>
                  <a:pt x="206506" y="0"/>
                </a:cubicBezTo>
                <a:cubicBezTo>
                  <a:pt x="319082" y="-16211"/>
                  <a:pt x="550450" y="-16498"/>
                  <a:pt x="695538" y="0"/>
                </a:cubicBezTo>
                <a:cubicBezTo>
                  <a:pt x="840626" y="16498"/>
                  <a:pt x="999912" y="3956"/>
                  <a:pt x="1165393" y="0"/>
                </a:cubicBezTo>
                <a:cubicBezTo>
                  <a:pt x="1270646" y="17174"/>
                  <a:pt x="1359317" y="98036"/>
                  <a:pt x="1371899" y="206506"/>
                </a:cubicBezTo>
                <a:lnTo>
                  <a:pt x="1371899" y="206506"/>
                </a:lnTo>
                <a:cubicBezTo>
                  <a:pt x="1361493" y="305261"/>
                  <a:pt x="1279432" y="426959"/>
                  <a:pt x="1165393" y="413012"/>
                </a:cubicBezTo>
                <a:cubicBezTo>
                  <a:pt x="951878" y="396373"/>
                  <a:pt x="811622" y="430913"/>
                  <a:pt x="714716" y="413012"/>
                </a:cubicBezTo>
                <a:cubicBezTo>
                  <a:pt x="617810" y="395111"/>
                  <a:pt x="373885" y="436305"/>
                  <a:pt x="206506" y="413012"/>
                </a:cubicBezTo>
                <a:cubicBezTo>
                  <a:pt x="92660" y="422916"/>
                  <a:pt x="17578" y="324884"/>
                  <a:pt x="0" y="206506"/>
                </a:cubicBezTo>
                <a:close/>
              </a:path>
            </a:pathLst>
          </a:custGeom>
          <a:noFill/>
          <a:ln w="38100"/>
          <a:effectLst>
            <a:outerShdw blurRad="50800" dist="38100" algn="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611027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ppt_x"/>
                                          </p:val>
                                        </p:tav>
                                        <p:tav tm="100000">
                                          <p:val>
                                            <p:strVal val="#ppt_x"/>
                                          </p:val>
                                        </p:tav>
                                      </p:tavLst>
                                    </p:anim>
                                    <p:anim calcmode="lin" valueType="num">
                                      <p:cBhvr additive="base">
                                        <p:cTn id="36" dur="500" fill="hold"/>
                                        <p:tgtEl>
                                          <p:spTgt spid="1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ppt_x"/>
                                          </p:val>
                                        </p:tav>
                                        <p:tav tm="100000">
                                          <p:val>
                                            <p:strVal val="#ppt_x"/>
                                          </p:val>
                                        </p:tav>
                                      </p:tavLst>
                                    </p:anim>
                                    <p:anim calcmode="lin" valueType="num">
                                      <p:cBhvr additive="base">
                                        <p:cTn id="40" dur="500" fill="hold"/>
                                        <p:tgtEl>
                                          <p:spTgt spid="1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ppt_x"/>
                                          </p:val>
                                        </p:tav>
                                        <p:tav tm="100000">
                                          <p:val>
                                            <p:strVal val="#ppt_x"/>
                                          </p:val>
                                        </p:tav>
                                      </p:tavLst>
                                    </p:anim>
                                    <p:anim calcmode="lin" valueType="num">
                                      <p:cBhvr additive="base">
                                        <p:cTn id="48" dur="500" fill="hold"/>
                                        <p:tgtEl>
                                          <p:spTgt spid="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ppt_x"/>
                                          </p:val>
                                        </p:tav>
                                        <p:tav tm="100000">
                                          <p:val>
                                            <p:strVal val="#ppt_x"/>
                                          </p:val>
                                        </p:tav>
                                      </p:tavLst>
                                    </p:anim>
                                    <p:anim calcmode="lin" valueType="num">
                                      <p:cBhvr additive="base">
                                        <p:cTn id="52" dur="500" fill="hold"/>
                                        <p:tgtEl>
                                          <p:spTgt spid="1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37" presetClass="exit" presetSubtype="0" fill="hold" grpId="1" nodeType="clickEffect">
                                  <p:stCondLst>
                                    <p:cond delay="0"/>
                                  </p:stCondLst>
                                  <p:childTnLst>
                                    <p:animEffect transition="out" filter="fade">
                                      <p:cBhvr>
                                        <p:cTn id="60" dur="1000"/>
                                        <p:tgtEl>
                                          <p:spTgt spid="22"/>
                                        </p:tgtEl>
                                      </p:cBhvr>
                                    </p:animEffect>
                                    <p:anim calcmode="lin" valueType="num">
                                      <p:cBhvr>
                                        <p:cTn id="61" dur="1000"/>
                                        <p:tgtEl>
                                          <p:spTgt spid="22"/>
                                        </p:tgtEl>
                                        <p:attrNameLst>
                                          <p:attrName>ppt_x</p:attrName>
                                        </p:attrNameLst>
                                      </p:cBhvr>
                                      <p:tavLst>
                                        <p:tav tm="0">
                                          <p:val>
                                            <p:strVal val="ppt_x"/>
                                          </p:val>
                                        </p:tav>
                                        <p:tav tm="100000">
                                          <p:val>
                                            <p:strVal val="ppt_x"/>
                                          </p:val>
                                        </p:tav>
                                      </p:tavLst>
                                    </p:anim>
                                    <p:anim calcmode="lin" valueType="num">
                                      <p:cBhvr>
                                        <p:cTn id="62" dur="100" decel="100000"/>
                                        <p:tgtEl>
                                          <p:spTgt spid="22"/>
                                        </p:tgtEl>
                                        <p:attrNameLst>
                                          <p:attrName>ppt_y</p:attrName>
                                        </p:attrNameLst>
                                      </p:cBhvr>
                                      <p:tavLst>
                                        <p:tav tm="0">
                                          <p:val>
                                            <p:strVal val="ppt_y"/>
                                          </p:val>
                                        </p:tav>
                                        <p:tav tm="100000">
                                          <p:val>
                                            <p:strVal val="ppt_y-.03"/>
                                          </p:val>
                                        </p:tav>
                                      </p:tavLst>
                                    </p:anim>
                                    <p:anim calcmode="lin" valueType="num">
                                      <p:cBhvr>
                                        <p:cTn id="63" dur="900" accel="100000">
                                          <p:stCondLst>
                                            <p:cond delay="100"/>
                                          </p:stCondLst>
                                        </p:cTn>
                                        <p:tgtEl>
                                          <p:spTgt spid="22"/>
                                        </p:tgtEl>
                                        <p:attrNameLst>
                                          <p:attrName>ppt_y</p:attrName>
                                        </p:attrNameLst>
                                      </p:cBhvr>
                                      <p:tavLst>
                                        <p:tav tm="0">
                                          <p:val>
                                            <p:strVal val="ppt_y"/>
                                          </p:val>
                                        </p:tav>
                                        <p:tav tm="100000">
                                          <p:val>
                                            <p:strVal val="ppt_y+1"/>
                                          </p:val>
                                        </p:tav>
                                      </p:tavLst>
                                    </p:anim>
                                    <p:set>
                                      <p:cBhvr>
                                        <p:cTn id="64" dur="1" fill="hold">
                                          <p:stCondLst>
                                            <p:cond delay="999"/>
                                          </p:stCondLst>
                                        </p:cTn>
                                        <p:tgtEl>
                                          <p:spTgt spid="22"/>
                                        </p:tgtEl>
                                        <p:attrNameLst>
                                          <p:attrName>style.visibility</p:attrName>
                                        </p:attrNameLst>
                                      </p:cBhvr>
                                      <p:to>
                                        <p:strVal val="hidden"/>
                                      </p:to>
                                    </p:set>
                                  </p:childTnLst>
                                </p:cTn>
                              </p:par>
                              <p:par>
                                <p:cTn id="65" presetID="37" presetClass="exit" presetSubtype="0" fill="hold" grpId="1" nodeType="withEffect">
                                  <p:stCondLst>
                                    <p:cond delay="0"/>
                                  </p:stCondLst>
                                  <p:childTnLst>
                                    <p:animEffect transition="out" filter="fade">
                                      <p:cBhvr>
                                        <p:cTn id="66" dur="1000"/>
                                        <p:tgtEl>
                                          <p:spTgt spid="3"/>
                                        </p:tgtEl>
                                      </p:cBhvr>
                                    </p:animEffect>
                                    <p:anim calcmode="lin" valueType="num">
                                      <p:cBhvr>
                                        <p:cTn id="67" dur="1000"/>
                                        <p:tgtEl>
                                          <p:spTgt spid="3"/>
                                        </p:tgtEl>
                                        <p:attrNameLst>
                                          <p:attrName>ppt_x</p:attrName>
                                        </p:attrNameLst>
                                      </p:cBhvr>
                                      <p:tavLst>
                                        <p:tav tm="0">
                                          <p:val>
                                            <p:strVal val="ppt_x"/>
                                          </p:val>
                                        </p:tav>
                                        <p:tav tm="100000">
                                          <p:val>
                                            <p:strVal val="ppt_x"/>
                                          </p:val>
                                        </p:tav>
                                      </p:tavLst>
                                    </p:anim>
                                    <p:anim calcmode="lin" valueType="num">
                                      <p:cBhvr>
                                        <p:cTn id="68" dur="100" decel="100000"/>
                                        <p:tgtEl>
                                          <p:spTgt spid="3"/>
                                        </p:tgtEl>
                                        <p:attrNameLst>
                                          <p:attrName>ppt_y</p:attrName>
                                        </p:attrNameLst>
                                      </p:cBhvr>
                                      <p:tavLst>
                                        <p:tav tm="0">
                                          <p:val>
                                            <p:strVal val="ppt_y"/>
                                          </p:val>
                                        </p:tav>
                                        <p:tav tm="100000">
                                          <p:val>
                                            <p:strVal val="ppt_y-.03"/>
                                          </p:val>
                                        </p:tav>
                                      </p:tavLst>
                                    </p:anim>
                                    <p:anim calcmode="lin" valueType="num">
                                      <p:cBhvr>
                                        <p:cTn id="69" dur="900" accel="100000">
                                          <p:stCondLst>
                                            <p:cond delay="100"/>
                                          </p:stCondLst>
                                        </p:cTn>
                                        <p:tgtEl>
                                          <p:spTgt spid="3"/>
                                        </p:tgtEl>
                                        <p:attrNameLst>
                                          <p:attrName>ppt_y</p:attrName>
                                        </p:attrNameLst>
                                      </p:cBhvr>
                                      <p:tavLst>
                                        <p:tav tm="0">
                                          <p:val>
                                            <p:strVal val="ppt_y"/>
                                          </p:val>
                                        </p:tav>
                                        <p:tav tm="100000">
                                          <p:val>
                                            <p:strVal val="ppt_y+1"/>
                                          </p:val>
                                        </p:tav>
                                      </p:tavLst>
                                    </p:anim>
                                    <p:set>
                                      <p:cBhvr>
                                        <p:cTn id="70" dur="1" fill="hold">
                                          <p:stCondLst>
                                            <p:cond delay="999"/>
                                          </p:stCondLst>
                                        </p:cTn>
                                        <p:tgtEl>
                                          <p:spTgt spid="3"/>
                                        </p:tgtEl>
                                        <p:attrNameLst>
                                          <p:attrName>style.visibility</p:attrName>
                                        </p:attrNameLst>
                                      </p:cBhvr>
                                      <p:to>
                                        <p:strVal val="hidden"/>
                                      </p:to>
                                    </p:set>
                                  </p:childTnLst>
                                </p:cTn>
                              </p:par>
                              <p:par>
                                <p:cTn id="71" presetID="37" presetClass="exit" presetSubtype="0" fill="hold" grpId="1" nodeType="withEffect">
                                  <p:stCondLst>
                                    <p:cond delay="0"/>
                                  </p:stCondLst>
                                  <p:childTnLst>
                                    <p:animEffect transition="out" filter="fade">
                                      <p:cBhvr>
                                        <p:cTn id="72" dur="1000"/>
                                        <p:tgtEl>
                                          <p:spTgt spid="15"/>
                                        </p:tgtEl>
                                      </p:cBhvr>
                                    </p:animEffect>
                                    <p:anim calcmode="lin" valueType="num">
                                      <p:cBhvr>
                                        <p:cTn id="73" dur="1000"/>
                                        <p:tgtEl>
                                          <p:spTgt spid="15"/>
                                        </p:tgtEl>
                                        <p:attrNameLst>
                                          <p:attrName>ppt_x</p:attrName>
                                        </p:attrNameLst>
                                      </p:cBhvr>
                                      <p:tavLst>
                                        <p:tav tm="0">
                                          <p:val>
                                            <p:strVal val="ppt_x"/>
                                          </p:val>
                                        </p:tav>
                                        <p:tav tm="100000">
                                          <p:val>
                                            <p:strVal val="ppt_x"/>
                                          </p:val>
                                        </p:tav>
                                      </p:tavLst>
                                    </p:anim>
                                    <p:anim calcmode="lin" valueType="num">
                                      <p:cBhvr>
                                        <p:cTn id="74" dur="100" decel="100000"/>
                                        <p:tgtEl>
                                          <p:spTgt spid="15"/>
                                        </p:tgtEl>
                                        <p:attrNameLst>
                                          <p:attrName>ppt_y</p:attrName>
                                        </p:attrNameLst>
                                      </p:cBhvr>
                                      <p:tavLst>
                                        <p:tav tm="0">
                                          <p:val>
                                            <p:strVal val="ppt_y"/>
                                          </p:val>
                                        </p:tav>
                                        <p:tav tm="100000">
                                          <p:val>
                                            <p:strVal val="ppt_y-.03"/>
                                          </p:val>
                                        </p:tav>
                                      </p:tavLst>
                                    </p:anim>
                                    <p:anim calcmode="lin" valueType="num">
                                      <p:cBhvr>
                                        <p:cTn id="75" dur="900" accel="100000">
                                          <p:stCondLst>
                                            <p:cond delay="100"/>
                                          </p:stCondLst>
                                        </p:cTn>
                                        <p:tgtEl>
                                          <p:spTgt spid="15"/>
                                        </p:tgtEl>
                                        <p:attrNameLst>
                                          <p:attrName>ppt_y</p:attrName>
                                        </p:attrNameLst>
                                      </p:cBhvr>
                                      <p:tavLst>
                                        <p:tav tm="0">
                                          <p:val>
                                            <p:strVal val="ppt_y"/>
                                          </p:val>
                                        </p:tav>
                                        <p:tav tm="100000">
                                          <p:val>
                                            <p:strVal val="ppt_y+1"/>
                                          </p:val>
                                        </p:tav>
                                      </p:tavLst>
                                    </p:anim>
                                    <p:set>
                                      <p:cBhvr>
                                        <p:cTn id="76" dur="1" fill="hold">
                                          <p:stCondLst>
                                            <p:cond delay="999"/>
                                          </p:stCondLst>
                                        </p:cTn>
                                        <p:tgtEl>
                                          <p:spTgt spid="15"/>
                                        </p:tgtEl>
                                        <p:attrNameLst>
                                          <p:attrName>style.visibility</p:attrName>
                                        </p:attrNameLst>
                                      </p:cBhvr>
                                      <p:to>
                                        <p:strVal val="hidden"/>
                                      </p:to>
                                    </p:set>
                                  </p:childTnLst>
                                </p:cTn>
                              </p:par>
                              <p:par>
                                <p:cTn id="77" presetID="37" presetClass="exit" presetSubtype="0" fill="hold" grpId="1" nodeType="withEffect">
                                  <p:stCondLst>
                                    <p:cond delay="0"/>
                                  </p:stCondLst>
                                  <p:childTnLst>
                                    <p:animEffect transition="out" filter="fade">
                                      <p:cBhvr>
                                        <p:cTn id="78" dur="1000"/>
                                        <p:tgtEl>
                                          <p:spTgt spid="5"/>
                                        </p:tgtEl>
                                      </p:cBhvr>
                                    </p:animEffect>
                                    <p:anim calcmode="lin" valueType="num">
                                      <p:cBhvr>
                                        <p:cTn id="79" dur="1000"/>
                                        <p:tgtEl>
                                          <p:spTgt spid="5"/>
                                        </p:tgtEl>
                                        <p:attrNameLst>
                                          <p:attrName>ppt_x</p:attrName>
                                        </p:attrNameLst>
                                      </p:cBhvr>
                                      <p:tavLst>
                                        <p:tav tm="0">
                                          <p:val>
                                            <p:strVal val="ppt_x"/>
                                          </p:val>
                                        </p:tav>
                                        <p:tav tm="100000">
                                          <p:val>
                                            <p:strVal val="ppt_x"/>
                                          </p:val>
                                        </p:tav>
                                      </p:tavLst>
                                    </p:anim>
                                    <p:anim calcmode="lin" valueType="num">
                                      <p:cBhvr>
                                        <p:cTn id="80" dur="100" decel="100000"/>
                                        <p:tgtEl>
                                          <p:spTgt spid="5"/>
                                        </p:tgtEl>
                                        <p:attrNameLst>
                                          <p:attrName>ppt_y</p:attrName>
                                        </p:attrNameLst>
                                      </p:cBhvr>
                                      <p:tavLst>
                                        <p:tav tm="0">
                                          <p:val>
                                            <p:strVal val="ppt_y"/>
                                          </p:val>
                                        </p:tav>
                                        <p:tav tm="100000">
                                          <p:val>
                                            <p:strVal val="ppt_y-.03"/>
                                          </p:val>
                                        </p:tav>
                                      </p:tavLst>
                                    </p:anim>
                                    <p:anim calcmode="lin" valueType="num">
                                      <p:cBhvr>
                                        <p:cTn id="81" dur="900" accel="100000">
                                          <p:stCondLst>
                                            <p:cond delay="100"/>
                                          </p:stCondLst>
                                        </p:cTn>
                                        <p:tgtEl>
                                          <p:spTgt spid="5"/>
                                        </p:tgtEl>
                                        <p:attrNameLst>
                                          <p:attrName>ppt_y</p:attrName>
                                        </p:attrNameLst>
                                      </p:cBhvr>
                                      <p:tavLst>
                                        <p:tav tm="0">
                                          <p:val>
                                            <p:strVal val="ppt_y"/>
                                          </p:val>
                                        </p:tav>
                                        <p:tav tm="100000">
                                          <p:val>
                                            <p:strVal val="ppt_y+1"/>
                                          </p:val>
                                        </p:tav>
                                      </p:tavLst>
                                    </p:anim>
                                    <p:set>
                                      <p:cBhvr>
                                        <p:cTn id="82" dur="1" fill="hold">
                                          <p:stCondLst>
                                            <p:cond delay="999"/>
                                          </p:stCondLst>
                                        </p:cTn>
                                        <p:tgtEl>
                                          <p:spTgt spid="5"/>
                                        </p:tgtEl>
                                        <p:attrNameLst>
                                          <p:attrName>style.visibility</p:attrName>
                                        </p:attrNameLst>
                                      </p:cBhvr>
                                      <p:to>
                                        <p:strVal val="hidden"/>
                                      </p:to>
                                    </p:set>
                                  </p:childTnLst>
                                </p:cTn>
                              </p:par>
                              <p:par>
                                <p:cTn id="83" presetID="37" presetClass="exit" presetSubtype="0" fill="hold" grpId="1" nodeType="withEffect">
                                  <p:stCondLst>
                                    <p:cond delay="0"/>
                                  </p:stCondLst>
                                  <p:childTnLst>
                                    <p:animEffect transition="out" filter="fade">
                                      <p:cBhvr>
                                        <p:cTn id="84" dur="1000"/>
                                        <p:tgtEl>
                                          <p:spTgt spid="16"/>
                                        </p:tgtEl>
                                      </p:cBhvr>
                                    </p:animEffect>
                                    <p:anim calcmode="lin" valueType="num">
                                      <p:cBhvr>
                                        <p:cTn id="85" dur="1000"/>
                                        <p:tgtEl>
                                          <p:spTgt spid="16"/>
                                        </p:tgtEl>
                                        <p:attrNameLst>
                                          <p:attrName>ppt_x</p:attrName>
                                        </p:attrNameLst>
                                      </p:cBhvr>
                                      <p:tavLst>
                                        <p:tav tm="0">
                                          <p:val>
                                            <p:strVal val="ppt_x"/>
                                          </p:val>
                                        </p:tav>
                                        <p:tav tm="100000">
                                          <p:val>
                                            <p:strVal val="ppt_x"/>
                                          </p:val>
                                        </p:tav>
                                      </p:tavLst>
                                    </p:anim>
                                    <p:anim calcmode="lin" valueType="num">
                                      <p:cBhvr>
                                        <p:cTn id="86" dur="100" decel="100000"/>
                                        <p:tgtEl>
                                          <p:spTgt spid="16"/>
                                        </p:tgtEl>
                                        <p:attrNameLst>
                                          <p:attrName>ppt_y</p:attrName>
                                        </p:attrNameLst>
                                      </p:cBhvr>
                                      <p:tavLst>
                                        <p:tav tm="0">
                                          <p:val>
                                            <p:strVal val="ppt_y"/>
                                          </p:val>
                                        </p:tav>
                                        <p:tav tm="100000">
                                          <p:val>
                                            <p:strVal val="ppt_y-.03"/>
                                          </p:val>
                                        </p:tav>
                                      </p:tavLst>
                                    </p:anim>
                                    <p:anim calcmode="lin" valueType="num">
                                      <p:cBhvr>
                                        <p:cTn id="87" dur="900" accel="100000">
                                          <p:stCondLst>
                                            <p:cond delay="100"/>
                                          </p:stCondLst>
                                        </p:cTn>
                                        <p:tgtEl>
                                          <p:spTgt spid="16"/>
                                        </p:tgtEl>
                                        <p:attrNameLst>
                                          <p:attrName>ppt_y</p:attrName>
                                        </p:attrNameLst>
                                      </p:cBhvr>
                                      <p:tavLst>
                                        <p:tav tm="0">
                                          <p:val>
                                            <p:strVal val="ppt_y"/>
                                          </p:val>
                                        </p:tav>
                                        <p:tav tm="100000">
                                          <p:val>
                                            <p:strVal val="ppt_y+1"/>
                                          </p:val>
                                        </p:tav>
                                      </p:tavLst>
                                    </p:anim>
                                    <p:set>
                                      <p:cBhvr>
                                        <p:cTn id="88" dur="1" fill="hold">
                                          <p:stCondLst>
                                            <p:cond delay="999"/>
                                          </p:stCondLst>
                                        </p:cTn>
                                        <p:tgtEl>
                                          <p:spTgt spid="16"/>
                                        </p:tgtEl>
                                        <p:attrNameLst>
                                          <p:attrName>style.visibility</p:attrName>
                                        </p:attrNameLst>
                                      </p:cBhvr>
                                      <p:to>
                                        <p:strVal val="hidden"/>
                                      </p:to>
                                    </p:set>
                                  </p:childTnLst>
                                </p:cTn>
                              </p:par>
                              <p:par>
                                <p:cTn id="89" presetID="37" presetClass="exit" presetSubtype="0" fill="hold" grpId="1" nodeType="withEffect">
                                  <p:stCondLst>
                                    <p:cond delay="0"/>
                                  </p:stCondLst>
                                  <p:childTnLst>
                                    <p:animEffect transition="out" filter="fade">
                                      <p:cBhvr>
                                        <p:cTn id="90" dur="1000"/>
                                        <p:tgtEl>
                                          <p:spTgt spid="7"/>
                                        </p:tgtEl>
                                      </p:cBhvr>
                                    </p:animEffect>
                                    <p:anim calcmode="lin" valueType="num">
                                      <p:cBhvr>
                                        <p:cTn id="91" dur="1000"/>
                                        <p:tgtEl>
                                          <p:spTgt spid="7"/>
                                        </p:tgtEl>
                                        <p:attrNameLst>
                                          <p:attrName>ppt_x</p:attrName>
                                        </p:attrNameLst>
                                      </p:cBhvr>
                                      <p:tavLst>
                                        <p:tav tm="0">
                                          <p:val>
                                            <p:strVal val="ppt_x"/>
                                          </p:val>
                                        </p:tav>
                                        <p:tav tm="100000">
                                          <p:val>
                                            <p:strVal val="ppt_x"/>
                                          </p:val>
                                        </p:tav>
                                      </p:tavLst>
                                    </p:anim>
                                    <p:anim calcmode="lin" valueType="num">
                                      <p:cBhvr>
                                        <p:cTn id="92" dur="100" decel="100000"/>
                                        <p:tgtEl>
                                          <p:spTgt spid="7"/>
                                        </p:tgtEl>
                                        <p:attrNameLst>
                                          <p:attrName>ppt_y</p:attrName>
                                        </p:attrNameLst>
                                      </p:cBhvr>
                                      <p:tavLst>
                                        <p:tav tm="0">
                                          <p:val>
                                            <p:strVal val="ppt_y"/>
                                          </p:val>
                                        </p:tav>
                                        <p:tav tm="100000">
                                          <p:val>
                                            <p:strVal val="ppt_y-.03"/>
                                          </p:val>
                                        </p:tav>
                                      </p:tavLst>
                                    </p:anim>
                                    <p:anim calcmode="lin" valueType="num">
                                      <p:cBhvr>
                                        <p:cTn id="93" dur="900" accel="100000">
                                          <p:stCondLst>
                                            <p:cond delay="100"/>
                                          </p:stCondLst>
                                        </p:cTn>
                                        <p:tgtEl>
                                          <p:spTgt spid="7"/>
                                        </p:tgtEl>
                                        <p:attrNameLst>
                                          <p:attrName>ppt_y</p:attrName>
                                        </p:attrNameLst>
                                      </p:cBhvr>
                                      <p:tavLst>
                                        <p:tav tm="0">
                                          <p:val>
                                            <p:strVal val="ppt_y"/>
                                          </p:val>
                                        </p:tav>
                                        <p:tav tm="100000">
                                          <p:val>
                                            <p:strVal val="ppt_y+1"/>
                                          </p:val>
                                        </p:tav>
                                      </p:tavLst>
                                    </p:anim>
                                    <p:set>
                                      <p:cBhvr>
                                        <p:cTn id="94" dur="1" fill="hold">
                                          <p:stCondLst>
                                            <p:cond delay="999"/>
                                          </p:stCondLst>
                                        </p:cTn>
                                        <p:tgtEl>
                                          <p:spTgt spid="7"/>
                                        </p:tgtEl>
                                        <p:attrNameLst>
                                          <p:attrName>style.visibility</p:attrName>
                                        </p:attrNameLst>
                                      </p:cBhvr>
                                      <p:to>
                                        <p:strVal val="hidden"/>
                                      </p:to>
                                    </p:set>
                                  </p:childTnLst>
                                </p:cTn>
                              </p:par>
                              <p:par>
                                <p:cTn id="95" presetID="37" presetClass="exit" presetSubtype="0" fill="hold" grpId="1" nodeType="withEffect">
                                  <p:stCondLst>
                                    <p:cond delay="0"/>
                                  </p:stCondLst>
                                  <p:childTnLst>
                                    <p:animEffect transition="out" filter="fade">
                                      <p:cBhvr>
                                        <p:cTn id="96" dur="1000"/>
                                        <p:tgtEl>
                                          <p:spTgt spid="20"/>
                                        </p:tgtEl>
                                      </p:cBhvr>
                                    </p:animEffect>
                                    <p:anim calcmode="lin" valueType="num">
                                      <p:cBhvr>
                                        <p:cTn id="97" dur="1000"/>
                                        <p:tgtEl>
                                          <p:spTgt spid="20"/>
                                        </p:tgtEl>
                                        <p:attrNameLst>
                                          <p:attrName>ppt_x</p:attrName>
                                        </p:attrNameLst>
                                      </p:cBhvr>
                                      <p:tavLst>
                                        <p:tav tm="0">
                                          <p:val>
                                            <p:strVal val="ppt_x"/>
                                          </p:val>
                                        </p:tav>
                                        <p:tav tm="100000">
                                          <p:val>
                                            <p:strVal val="ppt_x"/>
                                          </p:val>
                                        </p:tav>
                                      </p:tavLst>
                                    </p:anim>
                                    <p:anim calcmode="lin" valueType="num">
                                      <p:cBhvr>
                                        <p:cTn id="98" dur="100" decel="100000"/>
                                        <p:tgtEl>
                                          <p:spTgt spid="20"/>
                                        </p:tgtEl>
                                        <p:attrNameLst>
                                          <p:attrName>ppt_y</p:attrName>
                                        </p:attrNameLst>
                                      </p:cBhvr>
                                      <p:tavLst>
                                        <p:tav tm="0">
                                          <p:val>
                                            <p:strVal val="ppt_y"/>
                                          </p:val>
                                        </p:tav>
                                        <p:tav tm="100000">
                                          <p:val>
                                            <p:strVal val="ppt_y-.03"/>
                                          </p:val>
                                        </p:tav>
                                      </p:tavLst>
                                    </p:anim>
                                    <p:anim calcmode="lin" valueType="num">
                                      <p:cBhvr>
                                        <p:cTn id="99" dur="900" accel="100000">
                                          <p:stCondLst>
                                            <p:cond delay="100"/>
                                          </p:stCondLst>
                                        </p:cTn>
                                        <p:tgtEl>
                                          <p:spTgt spid="20"/>
                                        </p:tgtEl>
                                        <p:attrNameLst>
                                          <p:attrName>ppt_y</p:attrName>
                                        </p:attrNameLst>
                                      </p:cBhvr>
                                      <p:tavLst>
                                        <p:tav tm="0">
                                          <p:val>
                                            <p:strVal val="ppt_y"/>
                                          </p:val>
                                        </p:tav>
                                        <p:tav tm="100000">
                                          <p:val>
                                            <p:strVal val="ppt_y+1"/>
                                          </p:val>
                                        </p:tav>
                                      </p:tavLst>
                                    </p:anim>
                                    <p:set>
                                      <p:cBhvr>
                                        <p:cTn id="100" dur="1" fill="hold">
                                          <p:stCondLst>
                                            <p:cond delay="999"/>
                                          </p:stCondLst>
                                        </p:cTn>
                                        <p:tgtEl>
                                          <p:spTgt spid="20"/>
                                        </p:tgtEl>
                                        <p:attrNameLst>
                                          <p:attrName>style.visibility</p:attrName>
                                        </p:attrNameLst>
                                      </p:cBhvr>
                                      <p:to>
                                        <p:strVal val="hidden"/>
                                      </p:to>
                                    </p:set>
                                  </p:childTnLst>
                                </p:cTn>
                              </p:par>
                              <p:par>
                                <p:cTn id="101" presetID="37" presetClass="exit" presetSubtype="0" fill="hold" grpId="1" nodeType="withEffect">
                                  <p:stCondLst>
                                    <p:cond delay="0"/>
                                  </p:stCondLst>
                                  <p:childTnLst>
                                    <p:animEffect transition="out" filter="fade">
                                      <p:cBhvr>
                                        <p:cTn id="102" dur="1000"/>
                                        <p:tgtEl>
                                          <p:spTgt spid="19"/>
                                        </p:tgtEl>
                                      </p:cBhvr>
                                    </p:animEffect>
                                    <p:anim calcmode="lin" valueType="num">
                                      <p:cBhvr>
                                        <p:cTn id="103" dur="1000"/>
                                        <p:tgtEl>
                                          <p:spTgt spid="19"/>
                                        </p:tgtEl>
                                        <p:attrNameLst>
                                          <p:attrName>ppt_x</p:attrName>
                                        </p:attrNameLst>
                                      </p:cBhvr>
                                      <p:tavLst>
                                        <p:tav tm="0">
                                          <p:val>
                                            <p:strVal val="ppt_x"/>
                                          </p:val>
                                        </p:tav>
                                        <p:tav tm="100000">
                                          <p:val>
                                            <p:strVal val="ppt_x"/>
                                          </p:val>
                                        </p:tav>
                                      </p:tavLst>
                                    </p:anim>
                                    <p:anim calcmode="lin" valueType="num">
                                      <p:cBhvr>
                                        <p:cTn id="104" dur="100" decel="100000"/>
                                        <p:tgtEl>
                                          <p:spTgt spid="19"/>
                                        </p:tgtEl>
                                        <p:attrNameLst>
                                          <p:attrName>ppt_y</p:attrName>
                                        </p:attrNameLst>
                                      </p:cBhvr>
                                      <p:tavLst>
                                        <p:tav tm="0">
                                          <p:val>
                                            <p:strVal val="ppt_y"/>
                                          </p:val>
                                        </p:tav>
                                        <p:tav tm="100000">
                                          <p:val>
                                            <p:strVal val="ppt_y-.03"/>
                                          </p:val>
                                        </p:tav>
                                      </p:tavLst>
                                    </p:anim>
                                    <p:anim calcmode="lin" valueType="num">
                                      <p:cBhvr>
                                        <p:cTn id="105" dur="900" accel="100000">
                                          <p:stCondLst>
                                            <p:cond delay="100"/>
                                          </p:stCondLst>
                                        </p:cTn>
                                        <p:tgtEl>
                                          <p:spTgt spid="19"/>
                                        </p:tgtEl>
                                        <p:attrNameLst>
                                          <p:attrName>ppt_y</p:attrName>
                                        </p:attrNameLst>
                                      </p:cBhvr>
                                      <p:tavLst>
                                        <p:tav tm="0">
                                          <p:val>
                                            <p:strVal val="ppt_y"/>
                                          </p:val>
                                        </p:tav>
                                        <p:tav tm="100000">
                                          <p:val>
                                            <p:strVal val="ppt_y+1"/>
                                          </p:val>
                                        </p:tav>
                                      </p:tavLst>
                                    </p:anim>
                                    <p:set>
                                      <p:cBhvr>
                                        <p:cTn id="106" dur="1" fill="hold">
                                          <p:stCondLst>
                                            <p:cond delay="999"/>
                                          </p:stCondLst>
                                        </p:cTn>
                                        <p:tgtEl>
                                          <p:spTgt spid="19"/>
                                        </p:tgtEl>
                                        <p:attrNameLst>
                                          <p:attrName>style.visibility</p:attrName>
                                        </p:attrNameLst>
                                      </p:cBhvr>
                                      <p:to>
                                        <p:strVal val="hidden"/>
                                      </p:to>
                                    </p:set>
                                  </p:childTnLst>
                                </p:cTn>
                              </p:par>
                              <p:par>
                                <p:cTn id="107" presetID="37" presetClass="exit" presetSubtype="0" fill="hold" grpId="1" nodeType="withEffect">
                                  <p:stCondLst>
                                    <p:cond delay="0"/>
                                  </p:stCondLst>
                                  <p:childTnLst>
                                    <p:animEffect transition="out" filter="fade">
                                      <p:cBhvr>
                                        <p:cTn id="108" dur="1000"/>
                                        <p:tgtEl>
                                          <p:spTgt spid="18"/>
                                        </p:tgtEl>
                                      </p:cBhvr>
                                    </p:animEffect>
                                    <p:anim calcmode="lin" valueType="num">
                                      <p:cBhvr>
                                        <p:cTn id="109" dur="1000"/>
                                        <p:tgtEl>
                                          <p:spTgt spid="18"/>
                                        </p:tgtEl>
                                        <p:attrNameLst>
                                          <p:attrName>ppt_x</p:attrName>
                                        </p:attrNameLst>
                                      </p:cBhvr>
                                      <p:tavLst>
                                        <p:tav tm="0">
                                          <p:val>
                                            <p:strVal val="ppt_x"/>
                                          </p:val>
                                        </p:tav>
                                        <p:tav tm="100000">
                                          <p:val>
                                            <p:strVal val="ppt_x"/>
                                          </p:val>
                                        </p:tav>
                                      </p:tavLst>
                                    </p:anim>
                                    <p:anim calcmode="lin" valueType="num">
                                      <p:cBhvr>
                                        <p:cTn id="110" dur="100" decel="100000"/>
                                        <p:tgtEl>
                                          <p:spTgt spid="18"/>
                                        </p:tgtEl>
                                        <p:attrNameLst>
                                          <p:attrName>ppt_y</p:attrName>
                                        </p:attrNameLst>
                                      </p:cBhvr>
                                      <p:tavLst>
                                        <p:tav tm="0">
                                          <p:val>
                                            <p:strVal val="ppt_y"/>
                                          </p:val>
                                        </p:tav>
                                        <p:tav tm="100000">
                                          <p:val>
                                            <p:strVal val="ppt_y-.03"/>
                                          </p:val>
                                        </p:tav>
                                      </p:tavLst>
                                    </p:anim>
                                    <p:anim calcmode="lin" valueType="num">
                                      <p:cBhvr>
                                        <p:cTn id="111" dur="900" accel="100000">
                                          <p:stCondLst>
                                            <p:cond delay="100"/>
                                          </p:stCondLst>
                                        </p:cTn>
                                        <p:tgtEl>
                                          <p:spTgt spid="18"/>
                                        </p:tgtEl>
                                        <p:attrNameLst>
                                          <p:attrName>ppt_y</p:attrName>
                                        </p:attrNameLst>
                                      </p:cBhvr>
                                      <p:tavLst>
                                        <p:tav tm="0">
                                          <p:val>
                                            <p:strVal val="ppt_y"/>
                                          </p:val>
                                        </p:tav>
                                        <p:tav tm="100000">
                                          <p:val>
                                            <p:strVal val="ppt_y+1"/>
                                          </p:val>
                                        </p:tav>
                                      </p:tavLst>
                                    </p:anim>
                                    <p:set>
                                      <p:cBhvr>
                                        <p:cTn id="112" dur="1" fill="hold">
                                          <p:stCondLst>
                                            <p:cond delay="999"/>
                                          </p:stCondLst>
                                        </p:cTn>
                                        <p:tgtEl>
                                          <p:spTgt spid="18"/>
                                        </p:tgtEl>
                                        <p:attrNameLst>
                                          <p:attrName>style.visibility</p:attrName>
                                        </p:attrNameLst>
                                      </p:cBhvr>
                                      <p:to>
                                        <p:strVal val="hidden"/>
                                      </p:to>
                                    </p:set>
                                  </p:childTnLst>
                                </p:cTn>
                              </p:par>
                              <p:par>
                                <p:cTn id="113" presetID="37" presetClass="exit" presetSubtype="0" fill="hold" grpId="1" nodeType="withEffect">
                                  <p:stCondLst>
                                    <p:cond delay="0"/>
                                  </p:stCondLst>
                                  <p:childTnLst>
                                    <p:animEffect transition="out" filter="fade">
                                      <p:cBhvr>
                                        <p:cTn id="114" dur="1000"/>
                                        <p:tgtEl>
                                          <p:spTgt spid="17"/>
                                        </p:tgtEl>
                                      </p:cBhvr>
                                    </p:animEffect>
                                    <p:anim calcmode="lin" valueType="num">
                                      <p:cBhvr>
                                        <p:cTn id="115" dur="1000"/>
                                        <p:tgtEl>
                                          <p:spTgt spid="17"/>
                                        </p:tgtEl>
                                        <p:attrNameLst>
                                          <p:attrName>ppt_x</p:attrName>
                                        </p:attrNameLst>
                                      </p:cBhvr>
                                      <p:tavLst>
                                        <p:tav tm="0">
                                          <p:val>
                                            <p:strVal val="ppt_x"/>
                                          </p:val>
                                        </p:tav>
                                        <p:tav tm="100000">
                                          <p:val>
                                            <p:strVal val="ppt_x"/>
                                          </p:val>
                                        </p:tav>
                                      </p:tavLst>
                                    </p:anim>
                                    <p:anim calcmode="lin" valueType="num">
                                      <p:cBhvr>
                                        <p:cTn id="116" dur="100" decel="100000"/>
                                        <p:tgtEl>
                                          <p:spTgt spid="17"/>
                                        </p:tgtEl>
                                        <p:attrNameLst>
                                          <p:attrName>ppt_y</p:attrName>
                                        </p:attrNameLst>
                                      </p:cBhvr>
                                      <p:tavLst>
                                        <p:tav tm="0">
                                          <p:val>
                                            <p:strVal val="ppt_y"/>
                                          </p:val>
                                        </p:tav>
                                        <p:tav tm="100000">
                                          <p:val>
                                            <p:strVal val="ppt_y-.03"/>
                                          </p:val>
                                        </p:tav>
                                      </p:tavLst>
                                    </p:anim>
                                    <p:anim calcmode="lin" valueType="num">
                                      <p:cBhvr>
                                        <p:cTn id="117" dur="900" accel="100000">
                                          <p:stCondLst>
                                            <p:cond delay="100"/>
                                          </p:stCondLst>
                                        </p:cTn>
                                        <p:tgtEl>
                                          <p:spTgt spid="17"/>
                                        </p:tgtEl>
                                        <p:attrNameLst>
                                          <p:attrName>ppt_y</p:attrName>
                                        </p:attrNameLst>
                                      </p:cBhvr>
                                      <p:tavLst>
                                        <p:tav tm="0">
                                          <p:val>
                                            <p:strVal val="ppt_y"/>
                                          </p:val>
                                        </p:tav>
                                        <p:tav tm="100000">
                                          <p:val>
                                            <p:strVal val="ppt_y+1"/>
                                          </p:val>
                                        </p:tav>
                                      </p:tavLst>
                                    </p:anim>
                                    <p:set>
                                      <p:cBhvr>
                                        <p:cTn id="118" dur="1" fill="hold">
                                          <p:stCondLst>
                                            <p:cond delay="999"/>
                                          </p:stCondLst>
                                        </p:cTn>
                                        <p:tgtEl>
                                          <p:spTgt spid="17"/>
                                        </p:tgtEl>
                                        <p:attrNameLst>
                                          <p:attrName>style.visibility</p:attrName>
                                        </p:attrNameLst>
                                      </p:cBhvr>
                                      <p:to>
                                        <p:strVal val="hidden"/>
                                      </p:to>
                                    </p:set>
                                  </p:childTnLst>
                                </p:cTn>
                              </p:par>
                              <p:par>
                                <p:cTn id="119" presetID="37" presetClass="exit" presetSubtype="0" fill="hold" grpId="1" nodeType="withEffect">
                                  <p:stCondLst>
                                    <p:cond delay="0"/>
                                  </p:stCondLst>
                                  <p:childTnLst>
                                    <p:animEffect transition="out" filter="fade">
                                      <p:cBhvr>
                                        <p:cTn id="120" dur="1000"/>
                                        <p:tgtEl>
                                          <p:spTgt spid="9"/>
                                        </p:tgtEl>
                                      </p:cBhvr>
                                    </p:animEffect>
                                    <p:anim calcmode="lin" valueType="num">
                                      <p:cBhvr>
                                        <p:cTn id="121" dur="1000"/>
                                        <p:tgtEl>
                                          <p:spTgt spid="9"/>
                                        </p:tgtEl>
                                        <p:attrNameLst>
                                          <p:attrName>ppt_x</p:attrName>
                                        </p:attrNameLst>
                                      </p:cBhvr>
                                      <p:tavLst>
                                        <p:tav tm="0">
                                          <p:val>
                                            <p:strVal val="ppt_x"/>
                                          </p:val>
                                        </p:tav>
                                        <p:tav tm="100000">
                                          <p:val>
                                            <p:strVal val="ppt_x"/>
                                          </p:val>
                                        </p:tav>
                                      </p:tavLst>
                                    </p:anim>
                                    <p:anim calcmode="lin" valueType="num">
                                      <p:cBhvr>
                                        <p:cTn id="122" dur="100" decel="100000"/>
                                        <p:tgtEl>
                                          <p:spTgt spid="9"/>
                                        </p:tgtEl>
                                        <p:attrNameLst>
                                          <p:attrName>ppt_y</p:attrName>
                                        </p:attrNameLst>
                                      </p:cBhvr>
                                      <p:tavLst>
                                        <p:tav tm="0">
                                          <p:val>
                                            <p:strVal val="ppt_y"/>
                                          </p:val>
                                        </p:tav>
                                        <p:tav tm="100000">
                                          <p:val>
                                            <p:strVal val="ppt_y-.03"/>
                                          </p:val>
                                        </p:tav>
                                      </p:tavLst>
                                    </p:anim>
                                    <p:anim calcmode="lin" valueType="num">
                                      <p:cBhvr>
                                        <p:cTn id="123" dur="900" accel="100000">
                                          <p:stCondLst>
                                            <p:cond delay="100"/>
                                          </p:stCondLst>
                                        </p:cTn>
                                        <p:tgtEl>
                                          <p:spTgt spid="9"/>
                                        </p:tgtEl>
                                        <p:attrNameLst>
                                          <p:attrName>ppt_y</p:attrName>
                                        </p:attrNameLst>
                                      </p:cBhvr>
                                      <p:tavLst>
                                        <p:tav tm="0">
                                          <p:val>
                                            <p:strVal val="ppt_y"/>
                                          </p:val>
                                        </p:tav>
                                        <p:tav tm="100000">
                                          <p:val>
                                            <p:strVal val="ppt_y+1"/>
                                          </p:val>
                                        </p:tav>
                                      </p:tavLst>
                                    </p:anim>
                                    <p:set>
                                      <p:cBhvr>
                                        <p:cTn id="124" dur="1" fill="hold">
                                          <p:stCondLst>
                                            <p:cond delay="999"/>
                                          </p:stCondLst>
                                        </p:cTn>
                                        <p:tgtEl>
                                          <p:spTgt spid="9"/>
                                        </p:tgtEl>
                                        <p:attrNameLst>
                                          <p:attrName>style.visibility</p:attrName>
                                        </p:attrNameLst>
                                      </p:cBhvr>
                                      <p:to>
                                        <p:strVal val="hidden"/>
                                      </p:to>
                                    </p:set>
                                  </p:childTnLst>
                                </p:cTn>
                              </p:par>
                              <p:par>
                                <p:cTn id="125" presetID="37" presetClass="exit" presetSubtype="0" fill="hold" grpId="1" nodeType="withEffect">
                                  <p:stCondLst>
                                    <p:cond delay="0"/>
                                  </p:stCondLst>
                                  <p:childTnLst>
                                    <p:animEffect transition="out" filter="fade">
                                      <p:cBhvr>
                                        <p:cTn id="126" dur="1000"/>
                                        <p:tgtEl>
                                          <p:spTgt spid="11"/>
                                        </p:tgtEl>
                                      </p:cBhvr>
                                    </p:animEffect>
                                    <p:anim calcmode="lin" valueType="num">
                                      <p:cBhvr>
                                        <p:cTn id="127" dur="1000"/>
                                        <p:tgtEl>
                                          <p:spTgt spid="11"/>
                                        </p:tgtEl>
                                        <p:attrNameLst>
                                          <p:attrName>ppt_x</p:attrName>
                                        </p:attrNameLst>
                                      </p:cBhvr>
                                      <p:tavLst>
                                        <p:tav tm="0">
                                          <p:val>
                                            <p:strVal val="ppt_x"/>
                                          </p:val>
                                        </p:tav>
                                        <p:tav tm="100000">
                                          <p:val>
                                            <p:strVal val="ppt_x"/>
                                          </p:val>
                                        </p:tav>
                                      </p:tavLst>
                                    </p:anim>
                                    <p:anim calcmode="lin" valueType="num">
                                      <p:cBhvr>
                                        <p:cTn id="128" dur="100" decel="100000"/>
                                        <p:tgtEl>
                                          <p:spTgt spid="11"/>
                                        </p:tgtEl>
                                        <p:attrNameLst>
                                          <p:attrName>ppt_y</p:attrName>
                                        </p:attrNameLst>
                                      </p:cBhvr>
                                      <p:tavLst>
                                        <p:tav tm="0">
                                          <p:val>
                                            <p:strVal val="ppt_y"/>
                                          </p:val>
                                        </p:tav>
                                        <p:tav tm="100000">
                                          <p:val>
                                            <p:strVal val="ppt_y-.03"/>
                                          </p:val>
                                        </p:tav>
                                      </p:tavLst>
                                    </p:anim>
                                    <p:anim calcmode="lin" valueType="num">
                                      <p:cBhvr>
                                        <p:cTn id="129" dur="900" accel="100000">
                                          <p:stCondLst>
                                            <p:cond delay="100"/>
                                          </p:stCondLst>
                                        </p:cTn>
                                        <p:tgtEl>
                                          <p:spTgt spid="11"/>
                                        </p:tgtEl>
                                        <p:attrNameLst>
                                          <p:attrName>ppt_y</p:attrName>
                                        </p:attrNameLst>
                                      </p:cBhvr>
                                      <p:tavLst>
                                        <p:tav tm="0">
                                          <p:val>
                                            <p:strVal val="ppt_y"/>
                                          </p:val>
                                        </p:tav>
                                        <p:tav tm="100000">
                                          <p:val>
                                            <p:strVal val="ppt_y+1"/>
                                          </p:val>
                                        </p:tav>
                                      </p:tavLst>
                                    </p:anim>
                                    <p:set>
                                      <p:cBhvr>
                                        <p:cTn id="130" dur="1" fill="hold">
                                          <p:stCondLst>
                                            <p:cond delay="999"/>
                                          </p:stCondLst>
                                        </p:cTn>
                                        <p:tgtEl>
                                          <p:spTgt spid="11"/>
                                        </p:tgtEl>
                                        <p:attrNameLst>
                                          <p:attrName>style.visibility</p:attrName>
                                        </p:attrNameLst>
                                      </p:cBhvr>
                                      <p:to>
                                        <p:strVal val="hidden"/>
                                      </p:to>
                                    </p:set>
                                  </p:childTnLst>
                                </p:cTn>
                              </p:par>
                              <p:par>
                                <p:cTn id="131" presetID="37" presetClass="exit" presetSubtype="0" fill="hold" grpId="1" nodeType="withEffect">
                                  <p:stCondLst>
                                    <p:cond delay="0"/>
                                  </p:stCondLst>
                                  <p:childTnLst>
                                    <p:animEffect transition="out" filter="fade">
                                      <p:cBhvr>
                                        <p:cTn id="132" dur="1000"/>
                                        <p:tgtEl>
                                          <p:spTgt spid="13"/>
                                        </p:tgtEl>
                                      </p:cBhvr>
                                    </p:animEffect>
                                    <p:anim calcmode="lin" valueType="num">
                                      <p:cBhvr>
                                        <p:cTn id="133" dur="1000"/>
                                        <p:tgtEl>
                                          <p:spTgt spid="13"/>
                                        </p:tgtEl>
                                        <p:attrNameLst>
                                          <p:attrName>ppt_x</p:attrName>
                                        </p:attrNameLst>
                                      </p:cBhvr>
                                      <p:tavLst>
                                        <p:tav tm="0">
                                          <p:val>
                                            <p:strVal val="ppt_x"/>
                                          </p:val>
                                        </p:tav>
                                        <p:tav tm="100000">
                                          <p:val>
                                            <p:strVal val="ppt_x"/>
                                          </p:val>
                                        </p:tav>
                                      </p:tavLst>
                                    </p:anim>
                                    <p:anim calcmode="lin" valueType="num">
                                      <p:cBhvr>
                                        <p:cTn id="134" dur="100" decel="100000"/>
                                        <p:tgtEl>
                                          <p:spTgt spid="13"/>
                                        </p:tgtEl>
                                        <p:attrNameLst>
                                          <p:attrName>ppt_y</p:attrName>
                                        </p:attrNameLst>
                                      </p:cBhvr>
                                      <p:tavLst>
                                        <p:tav tm="0">
                                          <p:val>
                                            <p:strVal val="ppt_y"/>
                                          </p:val>
                                        </p:tav>
                                        <p:tav tm="100000">
                                          <p:val>
                                            <p:strVal val="ppt_y-.03"/>
                                          </p:val>
                                        </p:tav>
                                      </p:tavLst>
                                    </p:anim>
                                    <p:anim calcmode="lin" valueType="num">
                                      <p:cBhvr>
                                        <p:cTn id="135" dur="900" accel="100000">
                                          <p:stCondLst>
                                            <p:cond delay="100"/>
                                          </p:stCondLst>
                                        </p:cTn>
                                        <p:tgtEl>
                                          <p:spTgt spid="13"/>
                                        </p:tgtEl>
                                        <p:attrNameLst>
                                          <p:attrName>ppt_y</p:attrName>
                                        </p:attrNameLst>
                                      </p:cBhvr>
                                      <p:tavLst>
                                        <p:tav tm="0">
                                          <p:val>
                                            <p:strVal val="ppt_y"/>
                                          </p:val>
                                        </p:tav>
                                        <p:tav tm="100000">
                                          <p:val>
                                            <p:strVal val="ppt_y+1"/>
                                          </p:val>
                                        </p:tav>
                                      </p:tavLst>
                                    </p:anim>
                                    <p:set>
                                      <p:cBhvr>
                                        <p:cTn id="136" dur="1" fill="hold">
                                          <p:stCondLst>
                                            <p:cond delay="999"/>
                                          </p:stCondLst>
                                        </p:cTn>
                                        <p:tgtEl>
                                          <p:spTgt spid="13"/>
                                        </p:tgtEl>
                                        <p:attrNameLst>
                                          <p:attrName>style.visibility</p:attrName>
                                        </p:attrNameLst>
                                      </p:cBhvr>
                                      <p:to>
                                        <p:strVal val="hidden"/>
                                      </p:to>
                                    </p:set>
                                  </p:childTnLst>
                                </p:cTn>
                              </p:par>
                              <p:par>
                                <p:cTn id="137" presetID="2" presetClass="entr" presetSubtype="4" fill="hold" grpId="0" nodeType="withEffect">
                                  <p:stCondLst>
                                    <p:cond delay="0"/>
                                  </p:stCondLst>
                                  <p:childTnLst>
                                    <p:set>
                                      <p:cBhvr>
                                        <p:cTn id="138" dur="1" fill="hold">
                                          <p:stCondLst>
                                            <p:cond delay="0"/>
                                          </p:stCondLst>
                                        </p:cTn>
                                        <p:tgtEl>
                                          <p:spTgt spid="14"/>
                                        </p:tgtEl>
                                        <p:attrNameLst>
                                          <p:attrName>style.visibility</p:attrName>
                                        </p:attrNameLst>
                                      </p:cBhvr>
                                      <p:to>
                                        <p:strVal val="visible"/>
                                      </p:to>
                                    </p:set>
                                    <p:anim calcmode="lin" valueType="num">
                                      <p:cBhvr additive="base">
                                        <p:cTn id="139" dur="500" fill="hold"/>
                                        <p:tgtEl>
                                          <p:spTgt spid="14"/>
                                        </p:tgtEl>
                                        <p:attrNameLst>
                                          <p:attrName>ppt_x</p:attrName>
                                        </p:attrNameLst>
                                      </p:cBhvr>
                                      <p:tavLst>
                                        <p:tav tm="0">
                                          <p:val>
                                            <p:strVal val="#ppt_x"/>
                                          </p:val>
                                        </p:tav>
                                        <p:tav tm="100000">
                                          <p:val>
                                            <p:strVal val="#ppt_x"/>
                                          </p:val>
                                        </p:tav>
                                      </p:tavLst>
                                    </p:anim>
                                    <p:anim calcmode="lin" valueType="num">
                                      <p:cBhvr additive="base">
                                        <p:cTn id="14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5" grpId="1"/>
      <p:bldP spid="16" grpId="0"/>
      <p:bldP spid="16" grpId="1"/>
      <p:bldP spid="17" grpId="0"/>
      <p:bldP spid="17" grpId="1"/>
      <p:bldP spid="18" grpId="0"/>
      <p:bldP spid="18" grpId="1"/>
      <p:bldP spid="19" grpId="0"/>
      <p:bldP spid="19" grpId="1"/>
      <p:bldP spid="20" grpId="0"/>
      <p:bldP spid="20" grpId="1"/>
      <p:bldP spid="22" grpId="0"/>
      <p:bldP spid="22" grpId="1"/>
      <p:bldP spid="3" grpId="0" animBg="1"/>
      <p:bldP spid="3" grpId="1" animBg="1"/>
      <p:bldP spid="5" grpId="0" animBg="1"/>
      <p:bldP spid="5" grpId="1" animBg="1"/>
      <p:bldP spid="7" grpId="0" animBg="1"/>
      <p:bldP spid="7" grpId="1" animBg="1"/>
      <p:bldP spid="9" grpId="0" animBg="1"/>
      <p:bldP spid="9" grpId="1" animBg="1"/>
      <p:bldP spid="11" grpId="0" animBg="1"/>
      <p:bldP spid="11" grpId="1" animBg="1"/>
      <p:bldP spid="13" grpId="0" animBg="1"/>
      <p:bldP spid="1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4BF3CCEF-3F2E-9F4D-BD05-A186021A5355}"/>
              </a:ext>
            </a:extLst>
          </p:cNvPr>
          <p:cNvSpPr txBox="1">
            <a:spLocks/>
          </p:cNvSpPr>
          <p:nvPr/>
        </p:nvSpPr>
        <p:spPr>
          <a:xfrm>
            <a:off x="7149164" y="4827869"/>
            <a:ext cx="1852863" cy="193899"/>
          </a:xfrm>
          <a:prstGeom prst="rect">
            <a:avLst/>
          </a:prstGeom>
        </p:spPr>
        <p:txBody>
          <a:bodyPr vert="horz" lIns="68580" tIns="34290" rIns="68580" bIns="34290" rtlCol="0" anchor="b">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n-US" sz="900" dirty="0">
                <a:solidFill>
                  <a:schemeClr val="bg1"/>
                </a:solidFill>
              </a:rPr>
              <a:t>July 2020</a:t>
            </a:r>
          </a:p>
        </p:txBody>
      </p:sp>
      <p:sp>
        <p:nvSpPr>
          <p:cNvPr id="4" name="Rectangle 3"/>
          <p:cNvSpPr/>
          <p:nvPr/>
        </p:nvSpPr>
        <p:spPr>
          <a:xfrm>
            <a:off x="480143" y="903111"/>
            <a:ext cx="3497859" cy="1546577"/>
          </a:xfrm>
          <a:prstGeom prst="rect">
            <a:avLst/>
          </a:prstGeom>
        </p:spPr>
        <p:txBody>
          <a:bodyPr wrap="square">
            <a:spAutoFit/>
          </a:bodyPr>
          <a:lstStyle/>
          <a:p>
            <a:pPr>
              <a:lnSpc>
                <a:spcPct val="150000"/>
              </a:lnSpc>
              <a:buClr>
                <a:srgbClr val="0070C0"/>
              </a:buClr>
            </a:pPr>
            <a:endParaRPr lang="en-GB" dirty="0">
              <a:latin typeface="Arial "/>
            </a:endParaRPr>
          </a:p>
          <a:p>
            <a:pPr marL="285750" indent="-285750">
              <a:lnSpc>
                <a:spcPct val="150000"/>
              </a:lnSpc>
              <a:buClr>
                <a:srgbClr val="0070C0"/>
              </a:buClr>
              <a:buFont typeface="Courier New" panose="02070309020205020404" pitchFamily="49" charset="0"/>
              <a:buChar char="o"/>
            </a:pPr>
            <a:endParaRPr lang="en-GB" dirty="0">
              <a:latin typeface="Arial "/>
            </a:endParaRPr>
          </a:p>
          <a:p>
            <a:pPr marL="285750" indent="-285750">
              <a:lnSpc>
                <a:spcPct val="150000"/>
              </a:lnSpc>
              <a:buClr>
                <a:srgbClr val="0070C0"/>
              </a:buClr>
              <a:buFont typeface="Courier New" panose="02070309020205020404" pitchFamily="49" charset="0"/>
              <a:buChar char="o"/>
            </a:pPr>
            <a:endParaRPr lang="en-GB" dirty="0">
              <a:latin typeface="Arial "/>
              <a:ea typeface="Calibri" panose="020F0502020204030204" pitchFamily="34" charset="0"/>
              <a:cs typeface="Arial" panose="020B0604020202020204" pitchFamily="34" charset="0"/>
            </a:endParaRPr>
          </a:p>
          <a:p>
            <a:endParaRPr lang="en-GB" sz="1350" dirty="0"/>
          </a:p>
        </p:txBody>
      </p:sp>
      <p:pic>
        <p:nvPicPr>
          <p:cNvPr id="11" name="Picture 10" descr="Child checking height">
            <a:extLst>
              <a:ext uri="{FF2B5EF4-FFF2-40B4-BE49-F238E27FC236}">
                <a16:creationId xmlns:a16="http://schemas.microsoft.com/office/drawing/2014/main" id="{0AACD901-021F-9C2A-E588-C523D84905D8}"/>
              </a:ext>
            </a:extLst>
          </p:cNvPr>
          <p:cNvPicPr>
            <a:picLocks noChangeAspect="1"/>
          </p:cNvPicPr>
          <p:nvPr/>
        </p:nvPicPr>
        <p:blipFill>
          <a:blip r:embed="rId3" cstate="email">
            <a:alphaModFix amt="85000"/>
            <a:extLst>
              <a:ext uri="{28A0092B-C50C-407E-A947-70E740481C1C}">
                <a14:useLocalDpi xmlns:a14="http://schemas.microsoft.com/office/drawing/2010/main"/>
              </a:ext>
            </a:extLst>
          </a:blip>
          <a:srcRect b="-326"/>
          <a:stretch/>
        </p:blipFill>
        <p:spPr>
          <a:xfrm>
            <a:off x="7039962" y="14632"/>
            <a:ext cx="2108183" cy="5234903"/>
          </a:xfrm>
          <a:custGeom>
            <a:avLst/>
            <a:gdLst>
              <a:gd name="connsiteX0" fmla="*/ 0 w 3325623"/>
              <a:gd name="connsiteY0" fmla="*/ 0 h 5234903"/>
              <a:gd name="connsiteX1" fmla="*/ 3325623 w 3325623"/>
              <a:gd name="connsiteY1" fmla="*/ 0 h 5234903"/>
              <a:gd name="connsiteX2" fmla="*/ 3325623 w 3325623"/>
              <a:gd name="connsiteY2" fmla="*/ 5234903 h 5234903"/>
              <a:gd name="connsiteX3" fmla="*/ 344928 w 3325623"/>
              <a:gd name="connsiteY3" fmla="*/ 5234903 h 5234903"/>
              <a:gd name="connsiteX4" fmla="*/ 344987 w 3325623"/>
              <a:gd name="connsiteY4" fmla="*/ 5228124 h 5234903"/>
              <a:gd name="connsiteX5" fmla="*/ 1369 w 3325623"/>
              <a:gd name="connsiteY5" fmla="*/ 275815 h 5234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25623" h="5234903">
                <a:moveTo>
                  <a:pt x="0" y="0"/>
                </a:moveTo>
                <a:lnTo>
                  <a:pt x="3325623" y="0"/>
                </a:lnTo>
                <a:lnTo>
                  <a:pt x="3325623" y="5234903"/>
                </a:lnTo>
                <a:lnTo>
                  <a:pt x="344928" y="5234903"/>
                </a:lnTo>
                <a:lnTo>
                  <a:pt x="344987" y="5228124"/>
                </a:lnTo>
                <a:cubicBezTo>
                  <a:pt x="347119" y="3450777"/>
                  <a:pt x="26983" y="2812621"/>
                  <a:pt x="1369" y="275815"/>
                </a:cubicBezTo>
                <a:close/>
              </a:path>
            </a:pathLst>
          </a:custGeom>
        </p:spPr>
      </p:pic>
      <p:graphicFrame>
        <p:nvGraphicFramePr>
          <p:cNvPr id="13" name="Table 12">
            <a:extLst>
              <a:ext uri="{FF2B5EF4-FFF2-40B4-BE49-F238E27FC236}">
                <a16:creationId xmlns:a16="http://schemas.microsoft.com/office/drawing/2014/main" id="{642165FF-6426-D76B-E781-ECC7821A96ED}"/>
              </a:ext>
            </a:extLst>
          </p:cNvPr>
          <p:cNvGraphicFramePr>
            <a:graphicFrameLocks noGrp="1"/>
          </p:cNvGraphicFramePr>
          <p:nvPr>
            <p:extLst>
              <p:ext uri="{D42A27DB-BD31-4B8C-83A1-F6EECF244321}">
                <p14:modId xmlns:p14="http://schemas.microsoft.com/office/powerpoint/2010/main" val="4000887420"/>
              </p:ext>
            </p:extLst>
          </p:nvPr>
        </p:nvGraphicFramePr>
        <p:xfrm>
          <a:off x="103484" y="121732"/>
          <a:ext cx="6772772" cy="4827254"/>
        </p:xfrm>
        <a:graphic>
          <a:graphicData uri="http://schemas.openxmlformats.org/drawingml/2006/table">
            <a:tbl>
              <a:tblPr firstRow="1" bandRow="1">
                <a:tableStyleId>{74C1A8A3-306A-4EB7-A6B1-4F7E0EB9C5D6}</a:tableStyleId>
              </a:tblPr>
              <a:tblGrid>
                <a:gridCol w="3386386">
                  <a:extLst>
                    <a:ext uri="{9D8B030D-6E8A-4147-A177-3AD203B41FA5}">
                      <a16:colId xmlns:a16="http://schemas.microsoft.com/office/drawing/2014/main" val="708649670"/>
                    </a:ext>
                  </a:extLst>
                </a:gridCol>
                <a:gridCol w="3386386">
                  <a:extLst>
                    <a:ext uri="{9D8B030D-6E8A-4147-A177-3AD203B41FA5}">
                      <a16:colId xmlns:a16="http://schemas.microsoft.com/office/drawing/2014/main" val="114979250"/>
                    </a:ext>
                  </a:extLst>
                </a:gridCol>
              </a:tblGrid>
              <a:tr h="633936">
                <a:tc gridSpan="2">
                  <a:txBody>
                    <a:bodyPr/>
                    <a:lstStyle/>
                    <a:p>
                      <a:pPr algn="ctr"/>
                      <a:r>
                        <a:rPr lang="en-US" sz="32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Growing and Changing</a:t>
                      </a:r>
                    </a:p>
                    <a:p>
                      <a:pPr algn="ctr"/>
                      <a:r>
                        <a:rPr lang="en-GB" sz="2400" dirty="0">
                          <a:solidFill>
                            <a:schemeClr val="tx1"/>
                          </a:solidFill>
                        </a:rPr>
                        <a:t>We will learn about today.</a:t>
                      </a:r>
                    </a:p>
                  </a:txBody>
                  <a:tcPr>
                    <a:solidFill>
                      <a:schemeClr val="bg1">
                        <a:lumMod val="90000"/>
                      </a:schemeClr>
                    </a:solidFill>
                  </a:tcPr>
                </a:tc>
                <a:tc hMerge="1">
                  <a:txBody>
                    <a:bodyPr/>
                    <a:lstStyle/>
                    <a:p>
                      <a:endParaRPr lang="en-GB" dirty="0"/>
                    </a:p>
                  </a:txBody>
                  <a:tcPr/>
                </a:tc>
                <a:extLst>
                  <a:ext uri="{0D108BD9-81ED-4DB2-BD59-A6C34878D82A}">
                    <a16:rowId xmlns:a16="http://schemas.microsoft.com/office/drawing/2014/main" val="452167362"/>
                  </a:ext>
                </a:extLst>
              </a:tr>
              <a:tr h="791066">
                <a:tc>
                  <a:txBody>
                    <a:bodyPr/>
                    <a:lstStyle/>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dirty="0">
                          <a:latin typeface="Arial" panose="020B0604020202020204" pitchFamily="34" charset="0"/>
                          <a:cs typeface="Arial" panose="020B0604020202020204" pitchFamily="34" charset="0"/>
                        </a:rPr>
                        <a:t>What is puberty? </a:t>
                      </a:r>
                    </a:p>
                  </a:txBody>
                  <a:tcPr/>
                </a:tc>
                <a:tc>
                  <a:txBody>
                    <a:bodyPr/>
                    <a:lstStyle/>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dirty="0">
                          <a:latin typeface="Arial" panose="020B0604020202020204" pitchFamily="34" charset="0"/>
                          <a:cs typeface="Arial" panose="020B0604020202020204" pitchFamily="34" charset="0"/>
                        </a:rPr>
                        <a:t>Consent</a:t>
                      </a:r>
                    </a:p>
                    <a:p>
                      <a:pPr marL="285750" indent="-285750" algn="l">
                        <a:buFont typeface="Arial" panose="020B0604020202020204" pitchFamily="34" charset="0"/>
                        <a:buChar char="•"/>
                      </a:pPr>
                      <a:endParaRPr lang="en-GB" sz="18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11359287"/>
                  </a:ext>
                </a:extLst>
              </a:tr>
              <a:tr h="951294">
                <a:tc>
                  <a:txBody>
                    <a:bodyPr/>
                    <a:lstStyle/>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dirty="0">
                          <a:latin typeface="Arial" panose="020B0604020202020204" pitchFamily="34" charset="0"/>
                          <a:cs typeface="Arial" panose="020B0604020202020204" pitchFamily="34" charset="0"/>
                        </a:rPr>
                        <a:t>What happens to Boys during puberty</a:t>
                      </a:r>
                    </a:p>
                    <a:p>
                      <a:pPr marL="285750" indent="-285750" algn="l">
                        <a:buFont typeface="Arial" panose="020B0604020202020204" pitchFamily="34" charset="0"/>
                        <a:buChar char="•"/>
                      </a:pPr>
                      <a:endParaRPr lang="en-GB" sz="1800" b="0" dirty="0">
                        <a:latin typeface="Arial" panose="020B0604020202020204" pitchFamily="34" charset="0"/>
                        <a:cs typeface="Arial" panose="020B0604020202020204" pitchFamily="34" charset="0"/>
                      </a:endParaRPr>
                    </a:p>
                  </a:txBody>
                  <a:tcPr/>
                </a:tc>
                <a:tc>
                  <a:txBody>
                    <a:bodyPr/>
                    <a:lstStyle/>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dirty="0">
                          <a:latin typeface="Arial" panose="020B0604020202020204" pitchFamily="34" charset="0"/>
                          <a:cs typeface="Arial" panose="020B0604020202020204" pitchFamily="34" charset="0"/>
                        </a:rPr>
                        <a:t>Transitions to secondary School</a:t>
                      </a:r>
                    </a:p>
                    <a:p>
                      <a:pPr marL="285750" indent="-285750" algn="l">
                        <a:buFont typeface="Arial" panose="020B0604020202020204" pitchFamily="34" charset="0"/>
                        <a:buChar char="•"/>
                      </a:pPr>
                      <a:endParaRPr lang="en-GB" sz="18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36926933"/>
                  </a:ext>
                </a:extLst>
              </a:tr>
              <a:tr h="951294">
                <a:tc>
                  <a:txBody>
                    <a:bodyPr/>
                    <a:lstStyle/>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dirty="0">
                          <a:latin typeface="Arial" panose="020B0604020202020204" pitchFamily="34" charset="0"/>
                          <a:cs typeface="Arial" panose="020B0604020202020204" pitchFamily="34" charset="0"/>
                        </a:rPr>
                        <a:t>What happens to Girls during Puberty and periods </a:t>
                      </a:r>
                    </a:p>
                    <a:p>
                      <a:pPr marL="285750" indent="-285750" algn="l">
                        <a:buFont typeface="Arial" panose="020B0604020202020204" pitchFamily="34" charset="0"/>
                        <a:buChar char="•"/>
                      </a:pPr>
                      <a:endParaRPr lang="en-GB" sz="1800" b="0" dirty="0">
                        <a:latin typeface="Arial" panose="020B0604020202020204" pitchFamily="34" charset="0"/>
                        <a:cs typeface="Arial" panose="020B0604020202020204" pitchFamily="34" charset="0"/>
                      </a:endParaRPr>
                    </a:p>
                  </a:txBody>
                  <a:tcPr/>
                </a:tc>
                <a:tc>
                  <a:txBody>
                    <a:bodyPr/>
                    <a:lstStyle/>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dirty="0">
                          <a:latin typeface="Arial" panose="020B0604020202020204" pitchFamily="34" charset="0"/>
                          <a:cs typeface="Arial" panose="020B0604020202020204" pitchFamily="34" charset="0"/>
                        </a:rPr>
                        <a:t>Relationships</a:t>
                      </a:r>
                    </a:p>
                    <a:p>
                      <a:pPr marL="285750" indent="-285750" algn="l">
                        <a:buFont typeface="Arial" panose="020B0604020202020204" pitchFamily="34" charset="0"/>
                        <a:buChar char="•"/>
                      </a:pPr>
                      <a:endParaRPr lang="en-GB" sz="18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993071696"/>
                  </a:ext>
                </a:extLst>
              </a:tr>
              <a:tr h="791066">
                <a:tc>
                  <a:txBody>
                    <a:bodyPr/>
                    <a:lstStyle/>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dirty="0">
                          <a:latin typeface="Arial" panose="020B0604020202020204" pitchFamily="34" charset="0"/>
                          <a:cs typeface="Arial" panose="020B0604020202020204" pitchFamily="34" charset="0"/>
                        </a:rPr>
                        <a:t>Personal Hygiene</a:t>
                      </a:r>
                    </a:p>
                    <a:p>
                      <a:pPr marL="285750" indent="-285750" algn="l">
                        <a:buFont typeface="Arial" panose="020B0604020202020204" pitchFamily="34" charset="0"/>
                        <a:buChar char="•"/>
                      </a:pPr>
                      <a:endParaRPr lang="en-GB" sz="1800" b="0" dirty="0">
                        <a:latin typeface="Arial" panose="020B0604020202020204" pitchFamily="34" charset="0"/>
                        <a:cs typeface="Arial" panose="020B0604020202020204" pitchFamily="34" charset="0"/>
                      </a:endParaRPr>
                    </a:p>
                  </a:txBody>
                  <a:tcPr>
                    <a:noFill/>
                  </a:tcPr>
                </a:tc>
                <a:tc>
                  <a:txBody>
                    <a:bodyPr/>
                    <a:lstStyle/>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dirty="0">
                          <a:latin typeface="Arial" panose="020B0604020202020204" pitchFamily="34" charset="0"/>
                          <a:cs typeface="Arial" panose="020B0604020202020204" pitchFamily="34" charset="0"/>
                        </a:rPr>
                        <a:t>Human reproduction from Conception to Birth of a baby</a:t>
                      </a:r>
                    </a:p>
                    <a:p>
                      <a:pPr marL="0" indent="0" algn="l">
                        <a:buFont typeface="Arial" panose="020B0604020202020204" pitchFamily="34" charset="0"/>
                        <a:buNone/>
                      </a:pPr>
                      <a:endParaRPr lang="en-GB" sz="1800" b="0" dirty="0">
                        <a:latin typeface="Arial" panose="020B0604020202020204" pitchFamily="34" charset="0"/>
                        <a:cs typeface="Arial" panose="020B0604020202020204" pitchFamily="34" charset="0"/>
                      </a:endParaRPr>
                    </a:p>
                  </a:txBody>
                  <a:tcPr>
                    <a:noFill/>
                  </a:tcPr>
                </a:tc>
                <a:extLst>
                  <a:ext uri="{0D108BD9-81ED-4DB2-BD59-A6C34878D82A}">
                    <a16:rowId xmlns:a16="http://schemas.microsoft.com/office/drawing/2014/main" val="3468917735"/>
                  </a:ext>
                </a:extLst>
              </a:tr>
            </a:tbl>
          </a:graphicData>
        </a:graphic>
      </p:graphicFrame>
    </p:spTree>
    <p:extLst>
      <p:ext uri="{BB962C8B-B14F-4D97-AF65-F5344CB8AC3E}">
        <p14:creationId xmlns:p14="http://schemas.microsoft.com/office/powerpoint/2010/main" val="29015792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Video 8" title="Question mark speech bubbles">
            <a:hlinkClick r:id="" action="ppaction://media"/>
            <a:extLst>
              <a:ext uri="{FF2B5EF4-FFF2-40B4-BE49-F238E27FC236}">
                <a16:creationId xmlns:a16="http://schemas.microsoft.com/office/drawing/2014/main" id="{3E938061-E2D8-99F3-D5D3-FF24E3E69B8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175629" y="2840958"/>
            <a:ext cx="1480469" cy="832764"/>
          </a:xfrm>
          <a:prstGeom prst="ellipse">
            <a:avLst/>
          </a:prstGeom>
          <a:ln>
            <a:noFill/>
          </a:ln>
          <a:effectLst>
            <a:softEdge rad="112500"/>
          </a:effectLst>
        </p:spPr>
      </p:pic>
      <p:sp>
        <p:nvSpPr>
          <p:cNvPr id="7" name="Content Placeholder 6"/>
          <p:cNvSpPr>
            <a:spLocks noGrp="1"/>
          </p:cNvSpPr>
          <p:nvPr>
            <p:ph idx="1"/>
          </p:nvPr>
        </p:nvSpPr>
        <p:spPr>
          <a:xfrm>
            <a:off x="-684584" y="231490"/>
            <a:ext cx="5383510" cy="1080120"/>
          </a:xfrm>
        </p:spPr>
        <p:txBody>
          <a:bodyPr/>
          <a:lstStyle/>
          <a:p>
            <a:pPr algn="ctr"/>
            <a:r>
              <a:rPr lang="en-US" sz="36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Puberty is…</a:t>
            </a:r>
            <a:endParaRPr lang="en-US" sz="3600" b="1" cap="none" spc="0"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endParaRPr>
          </a:p>
        </p:txBody>
      </p:sp>
      <p:pic>
        <p:nvPicPr>
          <p:cNvPr id="13" name="Picture 12" descr="Red and white sticky note">
            <a:extLst>
              <a:ext uri="{FF2B5EF4-FFF2-40B4-BE49-F238E27FC236}">
                <a16:creationId xmlns:a16="http://schemas.microsoft.com/office/drawing/2014/main" id="{615E165E-4AAC-1364-E613-B1310F88F198}"/>
              </a:ext>
            </a:extLst>
          </p:cNvPr>
          <p:cNvPicPr>
            <a:picLocks noChangeAspect="1"/>
          </p:cNvPicPr>
          <p:nvPr/>
        </p:nvPicPr>
        <p:blipFill>
          <a:blip r:embed="rId6" cstate="email">
            <a:extLst>
              <a:ext uri="{BEBA8EAE-BF5A-486C-A8C5-ECC9F3942E4B}">
                <a14:imgProps xmlns:a14="http://schemas.microsoft.com/office/drawing/2010/main">
                  <a14:imgLayer r:embed="rId7">
                    <a14:imgEffect>
                      <a14:backgroundRemoval t="10000" b="90000" l="10000" r="90000">
                        <a14:foregroundMark x1="46072" y1="44462" x2="46072" y2="44462"/>
                        <a14:foregroundMark x1="37767" y1="78378" x2="37672" y2="78764"/>
                        <a14:foregroundMark x1="46072" y1="44462" x2="37767" y2="78378"/>
                        <a14:foregroundMark x1="27595" y1="39127" x2="78448" y2="73931"/>
                        <a14:foregroundMark x1="64210" y1="37914" x2="62949" y2="53638"/>
                        <a14:foregroundMark x1="62949" y1="53638" x2="44859" y2="49070"/>
                        <a14:foregroundMark x1="44859" y1="49070" x2="50339" y2="35691"/>
                        <a14:foregroundMark x1="50339" y1="35691" x2="50727" y2="40905"/>
                        <a14:foregroundMark x1="37924" y1="42078" x2="25752" y2="62167"/>
                        <a14:foregroundMark x1="25752" y1="62167" x2="41562" y2="68795"/>
                        <a14:foregroundMark x1="41562" y1="68795" x2="66440" y2="63096"/>
                        <a14:foregroundMark x1="66440" y1="63096" x2="65228" y2="43452"/>
                        <a14:foregroundMark x1="65228" y1="43452" x2="51212" y2="42078"/>
                        <a14:foregroundMark x1="51212" y1="42078" x2="37536" y2="46524"/>
                        <a14:foregroundMark x1="37536" y1="46524" x2="37197" y2="46524"/>
                        <a14:foregroundMark x1="21532" y1="33791" x2="19981" y2="48585"/>
                        <a14:foregroundMark x1="19981" y1="48585" x2="25703" y2="71706"/>
                        <a14:foregroundMark x1="25703" y1="71706" x2="39806" y2="77491"/>
                        <a14:foregroundMark x1="44691" y1="77553" x2="63385" y2="74899"/>
                        <a14:foregroundMark x1="63385" y1="74899" x2="75267" y2="56871"/>
                        <a14:foregroundMark x1="75267" y1="56871" x2="74539" y2="39693"/>
                        <a14:foregroundMark x1="74539" y1="39693" x2="74539" y2="39693"/>
                        <a14:foregroundMark x1="27595" y1="77648" x2="20854" y2="63985"/>
                        <a14:foregroundMark x1="21920" y1="71989" x2="24733" y2="77930"/>
                        <a14:foregroundMark x1="22599" y1="78213" x2="22599" y2="78213"/>
                        <a14:foregroundMark x1="22260" y1="79709" x2="22260" y2="74980"/>
                        <a14:foregroundMark x1="20965" y1="71221" x2="24054" y2="78213"/>
                        <a14:foregroundMark x1="24054" y1="78213" x2="24054" y2="78820"/>
                        <a14:backgroundMark x1="37876" y1="80922" x2="33123" y2="81205"/>
                        <a14:backgroundMark x1="78274" y1="74131" x2="83366" y2="74980"/>
                        <a14:backgroundMark x1="83366" y1="74980" x2="76237" y2="75263"/>
                        <a14:backgroundMark x1="38276" y1="80849" x2="37071" y2="79846"/>
                        <a14:backgroundMark x1="37071" y1="79846" x2="36701" y2="83784"/>
                        <a14:backgroundMark x1="37720" y1="78764" x2="37720" y2="78764"/>
                        <a14:backgroundMark x1="37720" y1="78764" x2="37720" y2="79846"/>
                        <a14:backgroundMark x1="37720" y1="78378" x2="37720" y2="78378"/>
                        <a14:backgroundMark x1="44671" y1="77529" x2="40222" y2="77992"/>
                        <a14:backgroundMark x1="20297" y1="69575" x2="20297" y2="69575"/>
                        <a14:backgroundMark x1="20297" y1="69575" x2="19833" y2="70965"/>
                      </a14:backgroundRemoval>
                    </a14:imgEffect>
                  </a14:imgLayer>
                </a14:imgProps>
              </a:ext>
              <a:ext uri="{28A0092B-C50C-407E-A947-70E740481C1C}">
                <a14:useLocalDpi xmlns:a14="http://schemas.microsoft.com/office/drawing/2010/main"/>
              </a:ext>
            </a:extLst>
          </a:blip>
          <a:srcRect l="10405" t="16769" r="13531" b="18315"/>
          <a:stretch/>
        </p:blipFill>
        <p:spPr>
          <a:xfrm>
            <a:off x="782335" y="608710"/>
            <a:ext cx="4032449" cy="4464496"/>
          </a:xfrm>
          <a:prstGeom prst="rect">
            <a:avLst/>
          </a:prstGeom>
          <a:effectLst>
            <a:outerShdw blurRad="63500" sx="102000" sy="102000" algn="ctr" rotWithShape="0">
              <a:prstClr val="black">
                <a:alpha val="40000"/>
              </a:prstClr>
            </a:outerShdw>
          </a:effectLst>
        </p:spPr>
      </p:pic>
      <p:sp>
        <p:nvSpPr>
          <p:cNvPr id="3" name="TextBox 2">
            <a:extLst>
              <a:ext uri="{FF2B5EF4-FFF2-40B4-BE49-F238E27FC236}">
                <a16:creationId xmlns:a16="http://schemas.microsoft.com/office/drawing/2014/main" id="{C36F6BEC-5789-AEB3-E923-2B9A957903CE}"/>
              </a:ext>
            </a:extLst>
          </p:cNvPr>
          <p:cNvSpPr txBox="1"/>
          <p:nvPr/>
        </p:nvSpPr>
        <p:spPr>
          <a:xfrm rot="21140553">
            <a:off x="1212421" y="1785304"/>
            <a:ext cx="3172274" cy="2308324"/>
          </a:xfrm>
          <a:prstGeom prst="rect">
            <a:avLst/>
          </a:prstGeom>
          <a:noFill/>
        </p:spPr>
        <p:txBody>
          <a:bodyPr wrap="square">
            <a:spAutoFit/>
          </a:bodyPr>
          <a:lstStyle/>
          <a:p>
            <a:pPr algn="ctr"/>
            <a:r>
              <a:rPr lang="en-GB" dirty="0">
                <a:latin typeface="Arial" panose="020B0604020202020204" pitchFamily="34" charset="0"/>
                <a:cs typeface="Arial" panose="020B0604020202020204" pitchFamily="34" charset="0"/>
              </a:rPr>
              <a:t>Puberty is when a child’s body begins to change into the body of an adult. </a:t>
            </a:r>
          </a:p>
          <a:p>
            <a:pPr algn="ctr"/>
            <a:r>
              <a:rPr lang="en-GB" dirty="0">
                <a:latin typeface="Arial" panose="020B0604020202020204" pitchFamily="34" charset="0"/>
                <a:cs typeface="Arial" panose="020B0604020202020204" pitchFamily="34" charset="0"/>
              </a:rPr>
              <a:t>Hormones are released from the brain into the bloodstream, leading to a changes: </a:t>
            </a:r>
            <a:r>
              <a:rPr lang="en-GB" b="1" dirty="0">
                <a:latin typeface="Arial" panose="020B0604020202020204" pitchFamily="34" charset="0"/>
                <a:cs typeface="Arial" panose="020B0604020202020204" pitchFamily="34" charset="0"/>
              </a:rPr>
              <a:t>physically, emotionally and socially</a:t>
            </a:r>
          </a:p>
        </p:txBody>
      </p:sp>
      <p:pic>
        <p:nvPicPr>
          <p:cNvPr id="5" name="Picture 2" descr="Swimming Semen Clipart Stock Vector (Royalty Free) 1347523505 | Shutterstock">
            <a:extLst>
              <a:ext uri="{FF2B5EF4-FFF2-40B4-BE49-F238E27FC236}">
                <a16:creationId xmlns:a16="http://schemas.microsoft.com/office/drawing/2014/main" id="{E5F6EA3B-6D1C-D858-43F0-8B19DEE1A751}"/>
              </a:ext>
            </a:extLst>
          </p:cNvPr>
          <p:cNvPicPr>
            <a:picLocks noChangeAspect="1" noChangeArrowheads="1"/>
          </p:cNvPicPr>
          <p:nvPr/>
        </p:nvPicPr>
        <p:blipFill>
          <a:blip r:embed="rId8" cstate="email">
            <a:extLst>
              <a:ext uri="{BEBA8EAE-BF5A-486C-A8C5-ECC9F3942E4B}">
                <a14:imgProps xmlns:a14="http://schemas.microsoft.com/office/drawing/2010/main">
                  <a14:imgLayer r:embed="rId9">
                    <a14:imgEffect>
                      <a14:backgroundRemoval t="10000" b="90000" l="10000" r="93846">
                        <a14:foregroundMark x1="90769" y1="81786" x2="90769" y2="81786"/>
                        <a14:foregroundMark x1="84231" y1="58571" x2="84231" y2="58571"/>
                        <a14:foregroundMark x1="81538" y1="39286" x2="81538" y2="39286"/>
                        <a14:foregroundMark x1="53462" y1="31786" x2="53462" y2="31786"/>
                        <a14:foregroundMark x1="40000" y1="31786" x2="40000" y2="31786"/>
                        <a14:foregroundMark x1="39231" y1="60357" x2="39231" y2="60357"/>
                        <a14:foregroundMark x1="50000" y1="83214" x2="50000" y2="83214"/>
                        <a14:foregroundMark x1="93846" y1="84643" x2="93846" y2="84643"/>
                      </a14:backgroundRemoval>
                    </a14:imgEffect>
                  </a14:imgLayer>
                </a14:imgProps>
              </a:ext>
              <a:ext uri="{28A0092B-C50C-407E-A947-70E740481C1C}">
                <a14:useLocalDpi xmlns:a14="http://schemas.microsoft.com/office/drawing/2010/main"/>
              </a:ext>
            </a:extLst>
          </a:blip>
          <a:srcRect/>
          <a:stretch>
            <a:fillRect/>
          </a:stretch>
        </p:blipFill>
        <p:spPr bwMode="auto">
          <a:xfrm rot="2350711" flipH="1">
            <a:off x="10914513" y="3383929"/>
            <a:ext cx="1886443" cy="2031554"/>
          </a:xfrm>
          <a:prstGeom prst="rect">
            <a:avLst/>
          </a:prstGeom>
          <a:noFill/>
          <a:effectLst>
            <a:outerShdw blurRad="50800" dist="38100" dir="13500000" algn="b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59840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0"/>
                                  </p:stCondLst>
                                  <p:childTnLst>
                                    <p:anim calcmode="lin" valueType="num">
                                      <p:cBhvr>
                                        <p:cTn id="6" dur="500"/>
                                        <p:tgtEl>
                                          <p:spTgt spid="2"/>
                                        </p:tgtEl>
                                        <p:attrNameLst>
                                          <p:attrName>ppt_w</p:attrName>
                                        </p:attrNameLst>
                                      </p:cBhvr>
                                      <p:tavLst>
                                        <p:tav tm="0">
                                          <p:val>
                                            <p:strVal val="ppt_w"/>
                                          </p:val>
                                        </p:tav>
                                        <p:tav tm="100000">
                                          <p:val>
                                            <p:fltVal val="0"/>
                                          </p:val>
                                        </p:tav>
                                      </p:tavLst>
                                    </p:anim>
                                    <p:anim calcmode="lin" valueType="num">
                                      <p:cBhvr>
                                        <p:cTn id="7" dur="500"/>
                                        <p:tgtEl>
                                          <p:spTgt spid="2"/>
                                        </p:tgtEl>
                                        <p:attrNameLst>
                                          <p:attrName>ppt_h</p:attrName>
                                        </p:attrNameLst>
                                      </p:cBhvr>
                                      <p:tavLst>
                                        <p:tav tm="0">
                                          <p:val>
                                            <p:strVal val="ppt_h"/>
                                          </p:val>
                                        </p:tav>
                                        <p:tav tm="100000">
                                          <p:val>
                                            <p:fltVal val="0"/>
                                          </p:val>
                                        </p:tav>
                                      </p:tavLst>
                                    </p:anim>
                                    <p:animEffect transition="out" filter="fade">
                                      <p:cBhvr>
                                        <p:cTn id="8" dur="500"/>
                                        <p:tgtEl>
                                          <p:spTgt spid="2"/>
                                        </p:tgtEl>
                                      </p:cBhvr>
                                    </p:animEffect>
                                    <p:set>
                                      <p:cBhvr>
                                        <p:cTn id="9" dur="1" fill="hold">
                                          <p:stCondLst>
                                            <p:cond delay="499"/>
                                          </p:stCondLst>
                                        </p:cTn>
                                        <p:tgtEl>
                                          <p:spTgt spid="2"/>
                                        </p:tgtEl>
                                        <p:attrNameLst>
                                          <p:attrName>style.visibility</p:attrName>
                                        </p:attrNameLst>
                                      </p:cBhvr>
                                      <p:to>
                                        <p:strVal val="hidden"/>
                                      </p:to>
                                    </p:set>
                                    <p:cmd type="call" cmd="stop">
                                      <p:cBhvr>
                                        <p:cTn id="10" dur="1">
                                          <p:stCondLst>
                                            <p:cond delay="499"/>
                                          </p:stCondLst>
                                        </p:cTn>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1" repeatCount="indefinite" fill="hold" display="0">
                  <p:stCondLst>
                    <p:cond delay="indefinite"/>
                  </p:stCondLst>
                </p:cTn>
                <p:tgtEl>
                  <p:spTgt spid="2"/>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63B390-1150-EF2C-B7BF-523EC7D1C686}"/>
            </a:ext>
          </a:extLst>
        </p:cNvPr>
        <p:cNvGrpSpPr/>
        <p:nvPr/>
      </p:nvGrpSpPr>
      <p:grpSpPr>
        <a:xfrm>
          <a:off x="0" y="0"/>
          <a:ext cx="0" cy="0"/>
          <a:chOff x="0" y="0"/>
          <a:chExt cx="0" cy="0"/>
        </a:xfrm>
      </p:grpSpPr>
      <p:pic>
        <p:nvPicPr>
          <p:cNvPr id="7" name="Picture 2" descr="Swimming Semen Clipart Stock Vector (Royalty Free) 1347523505 | Shutterstock">
            <a:extLst>
              <a:ext uri="{FF2B5EF4-FFF2-40B4-BE49-F238E27FC236}">
                <a16:creationId xmlns:a16="http://schemas.microsoft.com/office/drawing/2014/main" id="{38D00BCC-0315-6539-855B-9B18A4AF4DA1}"/>
              </a:ext>
            </a:extLst>
          </p:cNvPr>
          <p:cNvPicPr>
            <a:picLocks noChangeAspect="1" noChangeArrowheads="1"/>
          </p:cNvPicPr>
          <p:nvPr/>
        </p:nvPicPr>
        <p:blipFill>
          <a:blip r:embed="rId3" cstate="email">
            <a:extLst>
              <a:ext uri="{BEBA8EAE-BF5A-486C-A8C5-ECC9F3942E4B}">
                <a14:imgProps xmlns:a14="http://schemas.microsoft.com/office/drawing/2010/main">
                  <a14:imgLayer r:embed="rId4">
                    <a14:imgEffect>
                      <a14:backgroundRemoval t="10000" b="90000" l="10000" r="93846">
                        <a14:foregroundMark x1="90769" y1="81786" x2="90769" y2="81786"/>
                        <a14:foregroundMark x1="84231" y1="58571" x2="84231" y2="58571"/>
                        <a14:foregroundMark x1="81538" y1="39286" x2="81538" y2="39286"/>
                        <a14:foregroundMark x1="53462" y1="31786" x2="53462" y2="31786"/>
                        <a14:foregroundMark x1="40000" y1="31786" x2="40000" y2="31786"/>
                        <a14:foregroundMark x1="39231" y1="60357" x2="39231" y2="60357"/>
                        <a14:foregroundMark x1="50000" y1="83214" x2="50000" y2="83214"/>
                        <a14:foregroundMark x1="93846" y1="84643" x2="93846" y2="84643"/>
                      </a14:backgroundRemoval>
                    </a14:imgEffect>
                  </a14:imgLayer>
                </a14:imgProps>
              </a:ext>
              <a:ext uri="{28A0092B-C50C-407E-A947-70E740481C1C}">
                <a14:useLocalDpi xmlns:a14="http://schemas.microsoft.com/office/drawing/2010/main"/>
              </a:ext>
            </a:extLst>
          </a:blip>
          <a:srcRect/>
          <a:stretch>
            <a:fillRect/>
          </a:stretch>
        </p:blipFill>
        <p:spPr bwMode="auto">
          <a:xfrm rot="3021117" flipH="1">
            <a:off x="1395757" y="3613323"/>
            <a:ext cx="1691146" cy="1821234"/>
          </a:xfrm>
          <a:prstGeom prst="rect">
            <a:avLst/>
          </a:prstGeom>
          <a:noFill/>
          <a:effectLst>
            <a:outerShdw blurRad="50800" dist="38100" dir="13500000" algn="b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62488CD-4557-9987-A3B5-DF82BD1497B5}"/>
              </a:ext>
            </a:extLst>
          </p:cNvPr>
          <p:cNvSpPr txBox="1"/>
          <p:nvPr/>
        </p:nvSpPr>
        <p:spPr>
          <a:xfrm>
            <a:off x="179512" y="355710"/>
            <a:ext cx="7488832" cy="461665"/>
          </a:xfrm>
          <a:prstGeom prst="rect">
            <a:avLst/>
          </a:prstGeom>
          <a:noFill/>
        </p:spPr>
        <p:txBody>
          <a:bodyPr wrap="square">
            <a:spAutoFit/>
          </a:bodyPr>
          <a:lstStyle/>
          <a:p>
            <a:r>
              <a:rPr lang="en-US" sz="24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Hormones: Travel in our blood around the body.</a:t>
            </a:r>
            <a:endParaRPr lang="en-GB" sz="2400" b="1" dirty="0"/>
          </a:p>
        </p:txBody>
      </p:sp>
      <p:sp>
        <p:nvSpPr>
          <p:cNvPr id="8" name="TextBox 7">
            <a:extLst>
              <a:ext uri="{FF2B5EF4-FFF2-40B4-BE49-F238E27FC236}">
                <a16:creationId xmlns:a16="http://schemas.microsoft.com/office/drawing/2014/main" id="{604DC68D-0898-6C9D-A8E7-08FCD85A4D43}"/>
              </a:ext>
            </a:extLst>
          </p:cNvPr>
          <p:cNvSpPr txBox="1"/>
          <p:nvPr/>
        </p:nvSpPr>
        <p:spPr>
          <a:xfrm>
            <a:off x="519834" y="778223"/>
            <a:ext cx="5924373" cy="3970318"/>
          </a:xfrm>
          <a:prstGeom prst="rect">
            <a:avLst/>
          </a:prstGeom>
          <a:noFill/>
        </p:spPr>
        <p:txBody>
          <a:bodyPr wrap="square">
            <a:spAutoFit/>
          </a:bodyPr>
          <a:lstStyle/>
          <a:p>
            <a:pPr algn="ctr">
              <a:buNone/>
            </a:pPr>
            <a:r>
              <a:rPr lang="en-GB" b="1" dirty="0">
                <a:latin typeface="Arial" panose="020B0604020202020204" pitchFamily="34" charset="0"/>
                <a:cs typeface="Arial" panose="020B0604020202020204" pitchFamily="34" charset="0"/>
              </a:rPr>
              <a:t>Male Hormones</a:t>
            </a:r>
          </a:p>
          <a:p>
            <a:r>
              <a:rPr lang="en-GB" dirty="0">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Males are born with two testicles in their scrotum.</a:t>
            </a:r>
          </a:p>
          <a:p>
            <a:pPr>
              <a:buNone/>
            </a:pPr>
            <a:endParaRPr lang="en-GB" b="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Males start to produce </a:t>
            </a:r>
            <a:r>
              <a:rPr lang="en-GB" b="1" dirty="0">
                <a:latin typeface="Arial" panose="020B0604020202020204" pitchFamily="34" charset="0"/>
                <a:cs typeface="Arial" panose="020B0604020202020204" pitchFamily="34" charset="0"/>
              </a:rPr>
              <a:t>Testosterone</a:t>
            </a:r>
            <a:r>
              <a:rPr lang="en-GB" dirty="0">
                <a:latin typeface="Arial" panose="020B0604020202020204" pitchFamily="34" charset="0"/>
                <a:cs typeface="Arial" panose="020B0604020202020204" pitchFamily="34" charset="0"/>
              </a:rPr>
              <a:t> in the testicles and start to produce sperm.</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The average age for males to start puberty is typically between 9 and 14 years old, with most boys beginning around age 11 or 12.</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Can you name some of the other changes?</a:t>
            </a:r>
          </a:p>
          <a:p>
            <a:r>
              <a:rPr lang="en-GB" dirty="0"/>
              <a:t> </a:t>
            </a:r>
          </a:p>
          <a:p>
            <a:pPr>
              <a:buFont typeface="Arial" panose="020B0604020202020204" pitchFamily="34" charset="0"/>
              <a:buChar char="•"/>
            </a:pPr>
            <a:endParaRPr lang="en-GB" dirty="0"/>
          </a:p>
          <a:p>
            <a:pPr>
              <a:buFont typeface="Arial" panose="020B0604020202020204" pitchFamily="34" charset="0"/>
              <a:buChar char="•"/>
            </a:pPr>
            <a:endParaRPr lang="en-GB" dirty="0"/>
          </a:p>
        </p:txBody>
      </p:sp>
      <p:pic>
        <p:nvPicPr>
          <p:cNvPr id="2" name="Picture 1">
            <a:extLst>
              <a:ext uri="{FF2B5EF4-FFF2-40B4-BE49-F238E27FC236}">
                <a16:creationId xmlns:a16="http://schemas.microsoft.com/office/drawing/2014/main" id="{9E7E17F2-2B59-6374-FA1E-CDE0A3267DBE}"/>
              </a:ext>
            </a:extLst>
          </p:cNvPr>
          <p:cNvPicPr>
            <a:picLocks noChangeAspect="1"/>
          </p:cNvPicPr>
          <p:nvPr/>
        </p:nvPicPr>
        <p:blipFill>
          <a:blip r:embed="rId5" cstate="email">
            <a:extLst>
              <a:ext uri="{BEBA8EAE-BF5A-486C-A8C5-ECC9F3942E4B}">
                <a14:imgProps xmlns:a14="http://schemas.microsoft.com/office/drawing/2010/main">
                  <a14:imgLayer r:embed="rId6">
                    <a14:imgEffect>
                      <a14:backgroundRemoval t="3581" b="97917" l="6641" r="89844">
                        <a14:foregroundMark x1="57031" y1="74870" x2="37695" y2="82682"/>
                        <a14:foregroundMark x1="37695" y1="82682" x2="37305" y2="82682"/>
                        <a14:foregroundMark x1="32715" y1="64193" x2="44824" y2="69596"/>
                        <a14:foregroundMark x1="44824" y1="69596" x2="79688" y2="95573"/>
                        <a14:foregroundMark x1="80371" y1="80664" x2="64648" y2="64974"/>
                        <a14:foregroundMark x1="64648" y1="64974" x2="47363" y2="63086"/>
                        <a14:foregroundMark x1="47363" y1="63086" x2="23047" y2="66667"/>
                        <a14:foregroundMark x1="23047" y1="66667" x2="9180" y2="93164"/>
                        <a14:foregroundMark x1="9180" y1="93164" x2="27441" y2="93424"/>
                        <a14:foregroundMark x1="27441" y1="93424" x2="32715" y2="92904"/>
                        <a14:foregroundMark x1="59668" y1="73112" x2="43848" y2="87174"/>
                        <a14:foregroundMark x1="43848" y1="87174" x2="76172" y2="76693"/>
                        <a14:foregroundMark x1="76172" y1="76693" x2="45703" y2="68229"/>
                        <a14:foregroundMark x1="45703" y1="68229" x2="34961" y2="72201"/>
                        <a14:foregroundMark x1="38379" y1="72005" x2="37891" y2="95898"/>
                        <a14:foregroundMark x1="37891" y1="95898" x2="48047" y2="81576"/>
                        <a14:foregroundMark x1="48047" y1="81576" x2="15625" y2="72461"/>
                        <a14:foregroundMark x1="69629" y1="94857" x2="54980" y2="97917"/>
                        <a14:foregroundMark x1="54980" y1="97917" x2="26660" y2="97526"/>
                        <a14:foregroundMark x1="44043" y1="34635" x2="43359" y2="36458"/>
                        <a14:foregroundMark x1="45020" y1="47135" x2="64160" y2="49219"/>
                        <a14:foregroundMark x1="64160" y1="49219" x2="66309" y2="48438"/>
                        <a14:foregroundMark x1="54004" y1="49805" x2="41309" y2="45573"/>
                        <a14:foregroundMark x1="41309" y1="45573" x2="41309" y2="45573"/>
                        <a14:foregroundMark x1="66309" y1="34440" x2="66016" y2="23568"/>
                        <a14:foregroundMark x1="70703" y1="13802" x2="38672" y2="8203"/>
                        <a14:foregroundMark x1="48633" y1="4232" x2="50293" y2="3581"/>
                        <a14:foregroundMark x1="58008" y1="3581" x2="58008" y2="3581"/>
                        <a14:foregroundMark x1="42285" y1="3581" x2="42285" y2="3581"/>
                        <a14:foregroundMark x1="6641" y1="83789" x2="6641" y2="83789"/>
                      </a14:backgroundRemoval>
                    </a14:imgEffect>
                  </a14:imgLayer>
                </a14:imgProps>
              </a:ext>
              <a:ext uri="{28A0092B-C50C-407E-A947-70E740481C1C}">
                <a14:useLocalDpi xmlns:a14="http://schemas.microsoft.com/office/drawing/2010/main"/>
              </a:ext>
            </a:extLst>
          </a:blip>
          <a:stretch>
            <a:fillRect/>
          </a:stretch>
        </p:blipFill>
        <p:spPr>
          <a:xfrm flipH="1">
            <a:off x="5934219" y="980832"/>
            <a:ext cx="2775111" cy="4162668"/>
          </a:xfrm>
          <a:prstGeom prst="rect">
            <a:avLst/>
          </a:prstGeom>
        </p:spPr>
      </p:pic>
    </p:spTree>
    <p:extLst>
      <p:ext uri="{BB962C8B-B14F-4D97-AF65-F5344CB8AC3E}">
        <p14:creationId xmlns:p14="http://schemas.microsoft.com/office/powerpoint/2010/main" val="41827044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phic 8" descr="Male with solid fill">
            <a:extLst>
              <a:ext uri="{FF2B5EF4-FFF2-40B4-BE49-F238E27FC236}">
                <a16:creationId xmlns:a16="http://schemas.microsoft.com/office/drawing/2014/main" id="{4DDB75E0-C6F1-A148-0AA8-8484643F8003}"/>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788024" y="787210"/>
            <a:ext cx="5112568" cy="5112568"/>
          </a:xfrm>
          <a:prstGeom prst="rect">
            <a:avLst/>
          </a:prstGeom>
        </p:spPr>
      </p:pic>
      <p:sp>
        <p:nvSpPr>
          <p:cNvPr id="6" name="Title 1">
            <a:extLst>
              <a:ext uri="{FF2B5EF4-FFF2-40B4-BE49-F238E27FC236}">
                <a16:creationId xmlns:a16="http://schemas.microsoft.com/office/drawing/2014/main" id="{7C2A09D3-9CA5-F90E-86F4-12FF7BB85751}"/>
              </a:ext>
            </a:extLst>
          </p:cNvPr>
          <p:cNvSpPr>
            <a:spLocks noGrp="1"/>
          </p:cNvSpPr>
          <p:nvPr>
            <p:ph type="title"/>
          </p:nvPr>
        </p:nvSpPr>
        <p:spPr>
          <a:xfrm>
            <a:off x="628650" y="273844"/>
            <a:ext cx="7886700" cy="994172"/>
          </a:xfrm>
        </p:spPr>
        <p:txBody>
          <a:bodyPr anchor="ctr">
            <a:normAutofit/>
          </a:bodyPr>
          <a:lstStyle/>
          <a:p>
            <a:pPr algn="ctr"/>
            <a:r>
              <a:rPr lang="en-US" sz="4800" b="1" cap="none" spc="0"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Puberty for Boys</a:t>
            </a:r>
          </a:p>
        </p:txBody>
      </p:sp>
      <p:pic>
        <p:nvPicPr>
          <p:cNvPr id="2" name="Picture 1">
            <a:extLst>
              <a:ext uri="{FF2B5EF4-FFF2-40B4-BE49-F238E27FC236}">
                <a16:creationId xmlns:a16="http://schemas.microsoft.com/office/drawing/2014/main" id="{AAA6EA5F-41FC-4A5C-8E88-5E1161E606AB}"/>
              </a:ext>
            </a:extLst>
          </p:cNvPr>
          <p:cNvPicPr>
            <a:picLocks noChangeAspect="1"/>
          </p:cNvPicPr>
          <p:nvPr/>
        </p:nvPicPr>
        <p:blipFill>
          <a:blip r:embed="rId5" cstate="email">
            <a:extLst>
              <a:ext uri="{BEBA8EAE-BF5A-486C-A8C5-ECC9F3942E4B}">
                <a14:imgProps xmlns:a14="http://schemas.microsoft.com/office/drawing/2010/main">
                  <a14:imgLayer r:embed="rId6">
                    <a14:imgEffect>
                      <a14:backgroundRemoval t="3581" b="97917" l="6641" r="89844">
                        <a14:foregroundMark x1="57031" y1="74870" x2="37695" y2="82682"/>
                        <a14:foregroundMark x1="37695" y1="82682" x2="37305" y2="82682"/>
                        <a14:foregroundMark x1="32715" y1="64193" x2="44824" y2="69596"/>
                        <a14:foregroundMark x1="44824" y1="69596" x2="79688" y2="95573"/>
                        <a14:foregroundMark x1="80371" y1="80664" x2="64648" y2="64974"/>
                        <a14:foregroundMark x1="64648" y1="64974" x2="47363" y2="63086"/>
                        <a14:foregroundMark x1="47363" y1="63086" x2="23047" y2="66667"/>
                        <a14:foregroundMark x1="23047" y1="66667" x2="9180" y2="93164"/>
                        <a14:foregroundMark x1="9180" y1="93164" x2="27441" y2="93424"/>
                        <a14:foregroundMark x1="27441" y1="93424" x2="32715" y2="92904"/>
                        <a14:foregroundMark x1="59668" y1="73112" x2="43848" y2="87174"/>
                        <a14:foregroundMark x1="43848" y1="87174" x2="76172" y2="76693"/>
                        <a14:foregroundMark x1="76172" y1="76693" x2="45703" y2="68229"/>
                        <a14:foregroundMark x1="45703" y1="68229" x2="34961" y2="72201"/>
                        <a14:foregroundMark x1="38379" y1="72005" x2="37891" y2="95898"/>
                        <a14:foregroundMark x1="37891" y1="95898" x2="48047" y2="81576"/>
                        <a14:foregroundMark x1="48047" y1="81576" x2="15625" y2="72461"/>
                        <a14:foregroundMark x1="69629" y1="94857" x2="54980" y2="97917"/>
                        <a14:foregroundMark x1="54980" y1="97917" x2="26660" y2="97526"/>
                        <a14:foregroundMark x1="44043" y1="34635" x2="43359" y2="36458"/>
                        <a14:foregroundMark x1="45020" y1="47135" x2="64160" y2="49219"/>
                        <a14:foregroundMark x1="64160" y1="49219" x2="66309" y2="48438"/>
                        <a14:foregroundMark x1="54004" y1="49805" x2="41309" y2="45573"/>
                        <a14:foregroundMark x1="41309" y1="45573" x2="41309" y2="45573"/>
                        <a14:foregroundMark x1="66309" y1="34440" x2="66016" y2="23568"/>
                        <a14:foregroundMark x1="70703" y1="13802" x2="38672" y2="8203"/>
                        <a14:foregroundMark x1="48633" y1="4232" x2="50293" y2="3581"/>
                        <a14:foregroundMark x1="58008" y1="3581" x2="58008" y2="3581"/>
                        <a14:foregroundMark x1="42285" y1="3581" x2="42285" y2="3581"/>
                        <a14:foregroundMark x1="6641" y1="83789" x2="6641" y2="83789"/>
                      </a14:backgroundRemoval>
                    </a14:imgEffect>
                  </a14:imgLayer>
                </a14:imgProps>
              </a:ext>
              <a:ext uri="{28A0092B-C50C-407E-A947-70E740481C1C}">
                <a14:useLocalDpi xmlns:a14="http://schemas.microsoft.com/office/drawing/2010/main"/>
              </a:ext>
            </a:extLst>
          </a:blip>
          <a:stretch>
            <a:fillRect/>
          </a:stretch>
        </p:blipFill>
        <p:spPr>
          <a:xfrm>
            <a:off x="-146363" y="956080"/>
            <a:ext cx="2775111" cy="4162668"/>
          </a:xfrm>
          <a:prstGeom prst="rect">
            <a:avLst/>
          </a:prstGeom>
        </p:spPr>
      </p:pic>
      <p:sp>
        <p:nvSpPr>
          <p:cNvPr id="5" name="Content Placeholder 4">
            <a:extLst>
              <a:ext uri="{FF2B5EF4-FFF2-40B4-BE49-F238E27FC236}">
                <a16:creationId xmlns:a16="http://schemas.microsoft.com/office/drawing/2014/main" id="{4101F7C8-24B0-4152-8E6F-09DC514FAEBD}"/>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5737604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EEFD2-877F-4109-0F8C-7554B18BC318}"/>
            </a:ext>
          </a:extLst>
        </p:cNvPr>
        <p:cNvGrpSpPr/>
        <p:nvPr/>
      </p:nvGrpSpPr>
      <p:grpSpPr>
        <a:xfrm>
          <a:off x="0" y="0"/>
          <a:ext cx="0" cy="0"/>
          <a:chOff x="0" y="0"/>
          <a:chExt cx="0" cy="0"/>
        </a:xfrm>
      </p:grpSpPr>
      <p:sp>
        <p:nvSpPr>
          <p:cNvPr id="4" name="Speech Bubble: Rectangle with Corners Rounded 3">
            <a:extLst>
              <a:ext uri="{FF2B5EF4-FFF2-40B4-BE49-F238E27FC236}">
                <a16:creationId xmlns:a16="http://schemas.microsoft.com/office/drawing/2014/main" id="{1AD368E4-5A93-005C-6984-F7BF5A8CF6B3}"/>
              </a:ext>
            </a:extLst>
          </p:cNvPr>
          <p:cNvSpPr/>
          <p:nvPr/>
        </p:nvSpPr>
        <p:spPr>
          <a:xfrm>
            <a:off x="206927" y="339502"/>
            <a:ext cx="4365073" cy="2088232"/>
          </a:xfrm>
          <a:custGeom>
            <a:avLst/>
            <a:gdLst>
              <a:gd name="connsiteX0" fmla="*/ 0 w 4365073"/>
              <a:gd name="connsiteY0" fmla="*/ 348046 h 2088232"/>
              <a:gd name="connsiteX1" fmla="*/ 348046 w 4365073"/>
              <a:gd name="connsiteY1" fmla="*/ 0 h 2088232"/>
              <a:gd name="connsiteX2" fmla="*/ 875625 w 4365073"/>
              <a:gd name="connsiteY2" fmla="*/ 0 h 2088232"/>
              <a:gd name="connsiteX3" fmla="*/ 1381222 w 4365073"/>
              <a:gd name="connsiteY3" fmla="*/ 0 h 2088232"/>
              <a:gd name="connsiteX4" fmla="*/ 1864836 w 4365073"/>
              <a:gd name="connsiteY4" fmla="*/ 0 h 2088232"/>
              <a:gd name="connsiteX5" fmla="*/ 2546293 w 4365073"/>
              <a:gd name="connsiteY5" fmla="*/ 0 h 2088232"/>
              <a:gd name="connsiteX6" fmla="*/ 2546293 w 4365073"/>
              <a:gd name="connsiteY6" fmla="*/ 0 h 2088232"/>
              <a:gd name="connsiteX7" fmla="*/ 3081014 w 4365073"/>
              <a:gd name="connsiteY7" fmla="*/ 0 h 2088232"/>
              <a:gd name="connsiteX8" fmla="*/ 3637561 w 4365073"/>
              <a:gd name="connsiteY8" fmla="*/ 0 h 2088232"/>
              <a:gd name="connsiteX9" fmla="*/ 4017027 w 4365073"/>
              <a:gd name="connsiteY9" fmla="*/ 0 h 2088232"/>
              <a:gd name="connsiteX10" fmla="*/ 4365073 w 4365073"/>
              <a:gd name="connsiteY10" fmla="*/ 348046 h 2088232"/>
              <a:gd name="connsiteX11" fmla="*/ 4365073 w 4365073"/>
              <a:gd name="connsiteY11" fmla="*/ 791791 h 2088232"/>
              <a:gd name="connsiteX12" fmla="*/ 4365073 w 4365073"/>
              <a:gd name="connsiteY12" fmla="*/ 1218135 h 2088232"/>
              <a:gd name="connsiteX13" fmla="*/ 4365073 w 4365073"/>
              <a:gd name="connsiteY13" fmla="*/ 1218135 h 2088232"/>
              <a:gd name="connsiteX14" fmla="*/ 4365073 w 4365073"/>
              <a:gd name="connsiteY14" fmla="*/ 1740193 h 2088232"/>
              <a:gd name="connsiteX15" fmla="*/ 4365073 w 4365073"/>
              <a:gd name="connsiteY15" fmla="*/ 1740186 h 2088232"/>
              <a:gd name="connsiteX16" fmla="*/ 4017027 w 4365073"/>
              <a:gd name="connsiteY16" fmla="*/ 2088232 h 2088232"/>
              <a:gd name="connsiteX17" fmla="*/ 3637561 w 4365073"/>
              <a:gd name="connsiteY17" fmla="*/ 2088232 h 2088232"/>
              <a:gd name="connsiteX18" fmla="*/ 3178084 w 4365073"/>
              <a:gd name="connsiteY18" fmla="*/ 2195156 h 2088232"/>
              <a:gd name="connsiteX19" fmla="*/ 2690185 w 4365073"/>
              <a:gd name="connsiteY19" fmla="*/ 2308693 h 2088232"/>
              <a:gd name="connsiteX20" fmla="*/ 2216497 w 4365073"/>
              <a:gd name="connsiteY20" fmla="*/ 2418924 h 2088232"/>
              <a:gd name="connsiteX21" fmla="*/ 2546293 w 4365073"/>
              <a:gd name="connsiteY21" fmla="*/ 2088232 h 2088232"/>
              <a:gd name="connsiteX22" fmla="*/ 1974749 w 4365073"/>
              <a:gd name="connsiteY22" fmla="*/ 2088232 h 2088232"/>
              <a:gd name="connsiteX23" fmla="*/ 1425187 w 4365073"/>
              <a:gd name="connsiteY23" fmla="*/ 2088232 h 2088232"/>
              <a:gd name="connsiteX24" fmla="*/ 919590 w 4365073"/>
              <a:gd name="connsiteY24" fmla="*/ 2088232 h 2088232"/>
              <a:gd name="connsiteX25" fmla="*/ 348046 w 4365073"/>
              <a:gd name="connsiteY25" fmla="*/ 2088232 h 2088232"/>
              <a:gd name="connsiteX26" fmla="*/ 0 w 4365073"/>
              <a:gd name="connsiteY26" fmla="*/ 1740186 h 2088232"/>
              <a:gd name="connsiteX27" fmla="*/ 0 w 4365073"/>
              <a:gd name="connsiteY27" fmla="*/ 1740193 h 2088232"/>
              <a:gd name="connsiteX28" fmla="*/ 0 w 4365073"/>
              <a:gd name="connsiteY28" fmla="*/ 1218135 h 2088232"/>
              <a:gd name="connsiteX29" fmla="*/ 0 w 4365073"/>
              <a:gd name="connsiteY29" fmla="*/ 1218135 h 2088232"/>
              <a:gd name="connsiteX30" fmla="*/ 0 w 4365073"/>
              <a:gd name="connsiteY30" fmla="*/ 791791 h 2088232"/>
              <a:gd name="connsiteX31" fmla="*/ 0 w 4365073"/>
              <a:gd name="connsiteY31" fmla="*/ 348046 h 2088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4365073" h="2088232" fill="none" extrusionOk="0">
                <a:moveTo>
                  <a:pt x="0" y="348046"/>
                </a:moveTo>
                <a:cubicBezTo>
                  <a:pt x="-11873" y="197575"/>
                  <a:pt x="144652" y="21198"/>
                  <a:pt x="348046" y="0"/>
                </a:cubicBezTo>
                <a:cubicBezTo>
                  <a:pt x="486067" y="-19674"/>
                  <a:pt x="754241" y="23415"/>
                  <a:pt x="875625" y="0"/>
                </a:cubicBezTo>
                <a:cubicBezTo>
                  <a:pt x="997009" y="-23415"/>
                  <a:pt x="1248916" y="22588"/>
                  <a:pt x="1381222" y="0"/>
                </a:cubicBezTo>
                <a:cubicBezTo>
                  <a:pt x="1513528" y="-22588"/>
                  <a:pt x="1678873" y="43289"/>
                  <a:pt x="1864836" y="0"/>
                </a:cubicBezTo>
                <a:cubicBezTo>
                  <a:pt x="2050799" y="-43289"/>
                  <a:pt x="2405548" y="33854"/>
                  <a:pt x="2546293" y="0"/>
                </a:cubicBezTo>
                <a:lnTo>
                  <a:pt x="2546293" y="0"/>
                </a:lnTo>
                <a:cubicBezTo>
                  <a:pt x="2690629" y="-60391"/>
                  <a:pt x="2956397" y="23976"/>
                  <a:pt x="3081014" y="0"/>
                </a:cubicBezTo>
                <a:cubicBezTo>
                  <a:pt x="3205631" y="-23976"/>
                  <a:pt x="3505777" y="4773"/>
                  <a:pt x="3637561" y="0"/>
                </a:cubicBezTo>
                <a:cubicBezTo>
                  <a:pt x="3825794" y="-30756"/>
                  <a:pt x="3918313" y="18102"/>
                  <a:pt x="4017027" y="0"/>
                </a:cubicBezTo>
                <a:cubicBezTo>
                  <a:pt x="4196002" y="-1753"/>
                  <a:pt x="4420816" y="146149"/>
                  <a:pt x="4365073" y="348046"/>
                </a:cubicBezTo>
                <a:cubicBezTo>
                  <a:pt x="4373844" y="440864"/>
                  <a:pt x="4313469" y="673754"/>
                  <a:pt x="4365073" y="791791"/>
                </a:cubicBezTo>
                <a:cubicBezTo>
                  <a:pt x="4416677" y="909828"/>
                  <a:pt x="4319360" y="1068920"/>
                  <a:pt x="4365073" y="1218135"/>
                </a:cubicBezTo>
                <a:lnTo>
                  <a:pt x="4365073" y="1218135"/>
                </a:lnTo>
                <a:cubicBezTo>
                  <a:pt x="4367824" y="1368858"/>
                  <a:pt x="4319941" y="1616192"/>
                  <a:pt x="4365073" y="1740193"/>
                </a:cubicBezTo>
                <a:lnTo>
                  <a:pt x="4365073" y="1740186"/>
                </a:lnTo>
                <a:cubicBezTo>
                  <a:pt x="4317290" y="1922388"/>
                  <a:pt x="4161144" y="2062403"/>
                  <a:pt x="4017027" y="2088232"/>
                </a:cubicBezTo>
                <a:cubicBezTo>
                  <a:pt x="3883465" y="2093351"/>
                  <a:pt x="3754451" y="2051127"/>
                  <a:pt x="3637561" y="2088232"/>
                </a:cubicBezTo>
                <a:cubicBezTo>
                  <a:pt x="3495871" y="2167122"/>
                  <a:pt x="3400354" y="2138059"/>
                  <a:pt x="3178084" y="2195156"/>
                </a:cubicBezTo>
                <a:cubicBezTo>
                  <a:pt x="2955814" y="2252253"/>
                  <a:pt x="2830767" y="2268558"/>
                  <a:pt x="2690185" y="2308693"/>
                </a:cubicBezTo>
                <a:cubicBezTo>
                  <a:pt x="2549603" y="2348828"/>
                  <a:pt x="2410253" y="2334039"/>
                  <a:pt x="2216497" y="2418924"/>
                </a:cubicBezTo>
                <a:cubicBezTo>
                  <a:pt x="2252693" y="2303579"/>
                  <a:pt x="2463566" y="2233170"/>
                  <a:pt x="2546293" y="2088232"/>
                </a:cubicBezTo>
                <a:cubicBezTo>
                  <a:pt x="2327026" y="2150300"/>
                  <a:pt x="2234932" y="2049793"/>
                  <a:pt x="1974749" y="2088232"/>
                </a:cubicBezTo>
                <a:cubicBezTo>
                  <a:pt x="1714566" y="2126671"/>
                  <a:pt x="1606972" y="2084698"/>
                  <a:pt x="1425187" y="2088232"/>
                </a:cubicBezTo>
                <a:cubicBezTo>
                  <a:pt x="1243402" y="2091766"/>
                  <a:pt x="1083455" y="2054784"/>
                  <a:pt x="919590" y="2088232"/>
                </a:cubicBezTo>
                <a:cubicBezTo>
                  <a:pt x="755725" y="2121680"/>
                  <a:pt x="623465" y="2071415"/>
                  <a:pt x="348046" y="2088232"/>
                </a:cubicBezTo>
                <a:cubicBezTo>
                  <a:pt x="151961" y="2103860"/>
                  <a:pt x="-22199" y="1912216"/>
                  <a:pt x="0" y="1740186"/>
                </a:cubicBezTo>
                <a:lnTo>
                  <a:pt x="0" y="1740193"/>
                </a:lnTo>
                <a:cubicBezTo>
                  <a:pt x="-17690" y="1609617"/>
                  <a:pt x="19785" y="1433240"/>
                  <a:pt x="0" y="1218135"/>
                </a:cubicBezTo>
                <a:lnTo>
                  <a:pt x="0" y="1218135"/>
                </a:lnTo>
                <a:cubicBezTo>
                  <a:pt x="-28947" y="1056085"/>
                  <a:pt x="45142" y="944035"/>
                  <a:pt x="0" y="791791"/>
                </a:cubicBezTo>
                <a:cubicBezTo>
                  <a:pt x="-45142" y="639547"/>
                  <a:pt x="39483" y="547268"/>
                  <a:pt x="0" y="348046"/>
                </a:cubicBezTo>
                <a:close/>
              </a:path>
              <a:path w="4365073" h="2088232" stroke="0" extrusionOk="0">
                <a:moveTo>
                  <a:pt x="0" y="348046"/>
                </a:moveTo>
                <a:cubicBezTo>
                  <a:pt x="-12132" y="180686"/>
                  <a:pt x="159654" y="32662"/>
                  <a:pt x="348046" y="0"/>
                </a:cubicBezTo>
                <a:cubicBezTo>
                  <a:pt x="529984" y="-3958"/>
                  <a:pt x="656743" y="1065"/>
                  <a:pt x="919590" y="0"/>
                </a:cubicBezTo>
                <a:cubicBezTo>
                  <a:pt x="1182437" y="-1065"/>
                  <a:pt x="1324650" y="25874"/>
                  <a:pt x="1469152" y="0"/>
                </a:cubicBezTo>
                <a:cubicBezTo>
                  <a:pt x="1613654" y="-25874"/>
                  <a:pt x="1797608" y="23335"/>
                  <a:pt x="1952766" y="0"/>
                </a:cubicBezTo>
                <a:cubicBezTo>
                  <a:pt x="2107924" y="-23335"/>
                  <a:pt x="2284332" y="50989"/>
                  <a:pt x="2546293" y="0"/>
                </a:cubicBezTo>
                <a:lnTo>
                  <a:pt x="2546293" y="0"/>
                </a:lnTo>
                <a:cubicBezTo>
                  <a:pt x="2742236" y="-54910"/>
                  <a:pt x="2887054" y="46143"/>
                  <a:pt x="3070102" y="0"/>
                </a:cubicBezTo>
                <a:cubicBezTo>
                  <a:pt x="3253150" y="-46143"/>
                  <a:pt x="3393257" y="35526"/>
                  <a:pt x="3637561" y="0"/>
                </a:cubicBezTo>
                <a:cubicBezTo>
                  <a:pt x="3778247" y="-1426"/>
                  <a:pt x="3926956" y="21798"/>
                  <a:pt x="4017027" y="0"/>
                </a:cubicBezTo>
                <a:cubicBezTo>
                  <a:pt x="4166474" y="-25050"/>
                  <a:pt x="4378965" y="163423"/>
                  <a:pt x="4365073" y="348046"/>
                </a:cubicBezTo>
                <a:cubicBezTo>
                  <a:pt x="4405657" y="445899"/>
                  <a:pt x="4315526" y="676153"/>
                  <a:pt x="4365073" y="800492"/>
                </a:cubicBezTo>
                <a:cubicBezTo>
                  <a:pt x="4414620" y="924831"/>
                  <a:pt x="4331791" y="1067666"/>
                  <a:pt x="4365073" y="1218135"/>
                </a:cubicBezTo>
                <a:lnTo>
                  <a:pt x="4365073" y="1218135"/>
                </a:lnTo>
                <a:cubicBezTo>
                  <a:pt x="4426643" y="1432021"/>
                  <a:pt x="4310363" y="1485042"/>
                  <a:pt x="4365073" y="1740193"/>
                </a:cubicBezTo>
                <a:lnTo>
                  <a:pt x="4365073" y="1740186"/>
                </a:lnTo>
                <a:cubicBezTo>
                  <a:pt x="4363054" y="1926176"/>
                  <a:pt x="4230469" y="2086546"/>
                  <a:pt x="4017027" y="2088232"/>
                </a:cubicBezTo>
                <a:cubicBezTo>
                  <a:pt x="3904654" y="2133258"/>
                  <a:pt x="3721391" y="2060415"/>
                  <a:pt x="3637561" y="2088232"/>
                </a:cubicBezTo>
                <a:cubicBezTo>
                  <a:pt x="3538430" y="2160423"/>
                  <a:pt x="3334775" y="2099731"/>
                  <a:pt x="3163873" y="2198463"/>
                </a:cubicBezTo>
                <a:cubicBezTo>
                  <a:pt x="2992971" y="2297195"/>
                  <a:pt x="2824983" y="2231978"/>
                  <a:pt x="2704396" y="2305386"/>
                </a:cubicBezTo>
                <a:cubicBezTo>
                  <a:pt x="2583810" y="2378795"/>
                  <a:pt x="2345578" y="2353810"/>
                  <a:pt x="2216497" y="2418924"/>
                </a:cubicBezTo>
                <a:cubicBezTo>
                  <a:pt x="2316058" y="2311583"/>
                  <a:pt x="2412509" y="2252174"/>
                  <a:pt x="2546293" y="2088232"/>
                </a:cubicBezTo>
                <a:cubicBezTo>
                  <a:pt x="2331259" y="2112313"/>
                  <a:pt x="2249421" y="2042491"/>
                  <a:pt x="2040696" y="2088232"/>
                </a:cubicBezTo>
                <a:cubicBezTo>
                  <a:pt x="1831971" y="2133973"/>
                  <a:pt x="1656367" y="2064400"/>
                  <a:pt x="1491134" y="2088232"/>
                </a:cubicBezTo>
                <a:cubicBezTo>
                  <a:pt x="1325901" y="2112064"/>
                  <a:pt x="1106108" y="2035971"/>
                  <a:pt x="1007520" y="2088232"/>
                </a:cubicBezTo>
                <a:cubicBezTo>
                  <a:pt x="908932" y="2140493"/>
                  <a:pt x="660221" y="2075248"/>
                  <a:pt x="348046" y="2088232"/>
                </a:cubicBezTo>
                <a:cubicBezTo>
                  <a:pt x="172920" y="2094762"/>
                  <a:pt x="27691" y="1916384"/>
                  <a:pt x="0" y="1740186"/>
                </a:cubicBezTo>
                <a:lnTo>
                  <a:pt x="0" y="1740193"/>
                </a:lnTo>
                <a:cubicBezTo>
                  <a:pt x="-12602" y="1549554"/>
                  <a:pt x="53122" y="1334547"/>
                  <a:pt x="0" y="1218135"/>
                </a:cubicBezTo>
                <a:lnTo>
                  <a:pt x="0" y="1218135"/>
                </a:lnTo>
                <a:cubicBezTo>
                  <a:pt x="-36308" y="1059238"/>
                  <a:pt x="27310" y="939198"/>
                  <a:pt x="0" y="800492"/>
                </a:cubicBezTo>
                <a:cubicBezTo>
                  <a:pt x="-27310" y="661786"/>
                  <a:pt x="23432" y="523677"/>
                  <a:pt x="0" y="348046"/>
                </a:cubicBezTo>
                <a:close/>
              </a:path>
            </a:pathLst>
          </a:custGeom>
          <a:solidFill>
            <a:schemeClr val="accent6">
              <a:lumMod val="20000"/>
              <a:lumOff val="80000"/>
            </a:schemeClr>
          </a:solid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descr="Diagram of a male reproductive system&#10;&#10;Description automatically generated">
            <a:extLst>
              <a:ext uri="{FF2B5EF4-FFF2-40B4-BE49-F238E27FC236}">
                <a16:creationId xmlns:a16="http://schemas.microsoft.com/office/drawing/2014/main" id="{9E687ECD-D091-DEC7-47BF-04981984B58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2220" r="-4520" b="-3107"/>
          <a:stretch/>
        </p:blipFill>
        <p:spPr>
          <a:xfrm>
            <a:off x="5148064" y="1635646"/>
            <a:ext cx="2363794" cy="342418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Rectangle: Rounded Corners 5">
            <a:extLst>
              <a:ext uri="{FF2B5EF4-FFF2-40B4-BE49-F238E27FC236}">
                <a16:creationId xmlns:a16="http://schemas.microsoft.com/office/drawing/2014/main" id="{F8DC4C5C-A16E-A520-F1A6-CDA9F0999958}"/>
              </a:ext>
            </a:extLst>
          </p:cNvPr>
          <p:cNvSpPr/>
          <p:nvPr/>
        </p:nvSpPr>
        <p:spPr>
          <a:xfrm>
            <a:off x="4985047" y="558732"/>
            <a:ext cx="2570194" cy="918952"/>
          </a:xfrm>
          <a:prstGeom prst="roundRect">
            <a:avLst/>
          </a:prstGeom>
          <a:solidFill>
            <a:srgbClr val="EAF4E4"/>
          </a:solid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1"/>
                </a:solidFill>
                <a:latin typeface="Arial Bold" panose="020B0704020202020204" pitchFamily="34" charset="0"/>
                <a:cs typeface="Arial Bold" panose="020B0704020202020204" pitchFamily="34" charset="0"/>
              </a:rPr>
              <a:t>Erections can lead to ejaculation</a:t>
            </a:r>
          </a:p>
        </p:txBody>
      </p:sp>
      <p:pic>
        <p:nvPicPr>
          <p:cNvPr id="13" name="Picture 12">
            <a:extLst>
              <a:ext uri="{FF2B5EF4-FFF2-40B4-BE49-F238E27FC236}">
                <a16:creationId xmlns:a16="http://schemas.microsoft.com/office/drawing/2014/main" id="{EAEC5B4B-8868-25E3-AD84-1B5A86AEE111}"/>
              </a:ext>
            </a:extLst>
          </p:cNvPr>
          <p:cNvPicPr>
            <a:picLocks noChangeAspect="1"/>
          </p:cNvPicPr>
          <p:nvPr/>
        </p:nvPicPr>
        <p:blipFill>
          <a:blip r:embed="rId4" cstate="email">
            <a:extLst>
              <a:ext uri="{BEBA8EAE-BF5A-486C-A8C5-ECC9F3942E4B}">
                <a14:imgProps xmlns:a14="http://schemas.microsoft.com/office/drawing/2010/main">
                  <a14:imgLayer r:embed="rId5">
                    <a14:imgEffect>
                      <a14:backgroundRemoval t="3581" b="97917" l="6641" r="89844">
                        <a14:foregroundMark x1="57031" y1="74870" x2="37695" y2="82682"/>
                        <a14:foregroundMark x1="37695" y1="82682" x2="37305" y2="82682"/>
                        <a14:foregroundMark x1="32715" y1="64193" x2="44824" y2="69596"/>
                        <a14:foregroundMark x1="44824" y1="69596" x2="79688" y2="95573"/>
                        <a14:foregroundMark x1="80371" y1="80664" x2="64648" y2="64974"/>
                        <a14:foregroundMark x1="64648" y1="64974" x2="47363" y2="63086"/>
                        <a14:foregroundMark x1="47363" y1="63086" x2="23047" y2="66667"/>
                        <a14:foregroundMark x1="23047" y1="66667" x2="9180" y2="93164"/>
                        <a14:foregroundMark x1="9180" y1="93164" x2="27441" y2="93424"/>
                        <a14:foregroundMark x1="27441" y1="93424" x2="32715" y2="92904"/>
                        <a14:foregroundMark x1="59668" y1="73112" x2="43848" y2="87174"/>
                        <a14:foregroundMark x1="43848" y1="87174" x2="76172" y2="76693"/>
                        <a14:foregroundMark x1="76172" y1="76693" x2="45703" y2="68229"/>
                        <a14:foregroundMark x1="45703" y1="68229" x2="34961" y2="72201"/>
                        <a14:foregroundMark x1="38379" y1="72005" x2="37891" y2="95898"/>
                        <a14:foregroundMark x1="37891" y1="95898" x2="48047" y2="81576"/>
                        <a14:foregroundMark x1="48047" y1="81576" x2="15625" y2="72461"/>
                        <a14:foregroundMark x1="69629" y1="94857" x2="54980" y2="97917"/>
                        <a14:foregroundMark x1="54980" y1="97917" x2="26660" y2="97526"/>
                        <a14:foregroundMark x1="44043" y1="34635" x2="43359" y2="36458"/>
                        <a14:foregroundMark x1="45020" y1="47135" x2="64160" y2="49219"/>
                        <a14:foregroundMark x1="64160" y1="49219" x2="66309" y2="48438"/>
                        <a14:foregroundMark x1="54004" y1="49805" x2="41309" y2="45573"/>
                        <a14:foregroundMark x1="41309" y1="45573" x2="41309" y2="45573"/>
                        <a14:foregroundMark x1="66309" y1="34440" x2="66016" y2="23568"/>
                        <a14:foregroundMark x1="70703" y1="13802" x2="38672" y2="8203"/>
                        <a14:foregroundMark x1="48633" y1="4232" x2="50293" y2="3581"/>
                        <a14:foregroundMark x1="58008" y1="3581" x2="58008" y2="3581"/>
                        <a14:foregroundMark x1="42285" y1="3581" x2="42285" y2="3581"/>
                        <a14:foregroundMark x1="6641" y1="83789" x2="6641" y2="83789"/>
                      </a14:backgroundRemoval>
                    </a14:imgEffect>
                  </a14:imgLayer>
                </a14:imgProps>
              </a:ext>
              <a:ext uri="{28A0092B-C50C-407E-A947-70E740481C1C}">
                <a14:useLocalDpi xmlns:a14="http://schemas.microsoft.com/office/drawing/2010/main"/>
              </a:ext>
            </a:extLst>
          </a:blip>
          <a:stretch>
            <a:fillRect/>
          </a:stretch>
        </p:blipFill>
        <p:spPr>
          <a:xfrm>
            <a:off x="634091" y="2427734"/>
            <a:ext cx="1810510" cy="2715766"/>
          </a:xfrm>
          <a:prstGeom prst="rect">
            <a:avLst/>
          </a:prstGeom>
        </p:spPr>
      </p:pic>
      <p:sp>
        <p:nvSpPr>
          <p:cNvPr id="11" name="TextBox 10">
            <a:extLst>
              <a:ext uri="{FF2B5EF4-FFF2-40B4-BE49-F238E27FC236}">
                <a16:creationId xmlns:a16="http://schemas.microsoft.com/office/drawing/2014/main" id="{1331F1F6-590A-2E29-B0F9-117074F26ABA}"/>
              </a:ext>
            </a:extLst>
          </p:cNvPr>
          <p:cNvSpPr txBox="1"/>
          <p:nvPr/>
        </p:nvSpPr>
        <p:spPr>
          <a:xfrm>
            <a:off x="70788" y="373914"/>
            <a:ext cx="4501212" cy="1938992"/>
          </a:xfrm>
          <a:prstGeom prst="rect">
            <a:avLst/>
          </a:prstGeom>
          <a:noFill/>
        </p:spPr>
        <p:txBody>
          <a:bodyPr wrap="square" rtlCol="0">
            <a:spAutoFit/>
          </a:bodyPr>
          <a:lstStyle/>
          <a:p>
            <a:pPr algn="ctr"/>
            <a:r>
              <a:rPr lang="en-GB" dirty="0">
                <a:solidFill>
                  <a:schemeClr val="accent1"/>
                </a:solidFill>
                <a:latin typeface="Arial Bold" panose="020B0704020202020204" pitchFamily="34" charset="0"/>
                <a:cs typeface="Arial Bold" panose="020B0704020202020204" pitchFamily="34" charset="0"/>
              </a:rPr>
              <a:t>A</a:t>
            </a:r>
            <a:r>
              <a:rPr lang="en-GB" sz="1700" dirty="0">
                <a:solidFill>
                  <a:schemeClr val="accent1"/>
                </a:solidFill>
                <a:latin typeface="Arial Bold" panose="020B0704020202020204" pitchFamily="34" charset="0"/>
                <a:cs typeface="Arial Bold" panose="020B0704020202020204" pitchFamily="34" charset="0"/>
              </a:rPr>
              <a:t>n erection is where the penis fills with blood, becomes hard and stands away from the body.</a:t>
            </a:r>
          </a:p>
          <a:p>
            <a:pPr algn="ctr"/>
            <a:endParaRPr lang="en-GB" sz="1700" dirty="0">
              <a:solidFill>
                <a:schemeClr val="accent1"/>
              </a:solidFill>
              <a:latin typeface="Arial Bold" panose="020B0704020202020204" pitchFamily="34" charset="0"/>
              <a:cs typeface="Arial Bold" panose="020B0704020202020204" pitchFamily="34" charset="0"/>
            </a:endParaRPr>
          </a:p>
          <a:p>
            <a:pPr algn="ctr"/>
            <a:r>
              <a:rPr lang="en-GB" sz="1700" dirty="0">
                <a:solidFill>
                  <a:schemeClr val="accent1"/>
                </a:solidFill>
                <a:latin typeface="Arial Bold" panose="020B0704020202020204" pitchFamily="34" charset="0"/>
                <a:cs typeface="Arial Bold" panose="020B0704020202020204" pitchFamily="34" charset="0"/>
              </a:rPr>
              <a:t>Erections can happen randomly, when the penis is touch or when you have thoughts of a sexual nature</a:t>
            </a:r>
          </a:p>
        </p:txBody>
      </p:sp>
      <p:sp>
        <p:nvSpPr>
          <p:cNvPr id="7" name="Rectangle: Rounded Corners 6">
            <a:extLst>
              <a:ext uri="{FF2B5EF4-FFF2-40B4-BE49-F238E27FC236}">
                <a16:creationId xmlns:a16="http://schemas.microsoft.com/office/drawing/2014/main" id="{B7F2109A-B0B7-181B-B9FF-936A15238EDD}"/>
              </a:ext>
            </a:extLst>
          </p:cNvPr>
          <p:cNvSpPr/>
          <p:nvPr/>
        </p:nvSpPr>
        <p:spPr>
          <a:xfrm>
            <a:off x="301913" y="411510"/>
            <a:ext cx="4175099" cy="1867281"/>
          </a:xfrm>
          <a:prstGeom prst="roundRect">
            <a:avLst>
              <a:gd name="adj" fmla="val 11846"/>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a:solidFill>
                  <a:schemeClr val="accent1"/>
                </a:solidFill>
                <a:latin typeface="Arial Bold" panose="020B0704020202020204" pitchFamily="34" charset="0"/>
                <a:cs typeface="Arial Bold" panose="020B0704020202020204" pitchFamily="34" charset="0"/>
              </a:rPr>
              <a:t>What is an erection?</a:t>
            </a:r>
          </a:p>
          <a:p>
            <a:pPr algn="ctr"/>
            <a:endParaRPr lang="en-GB" sz="2200" dirty="0">
              <a:solidFill>
                <a:schemeClr val="accent1"/>
              </a:solidFill>
              <a:latin typeface="Arial Bold" panose="020B0704020202020204" pitchFamily="34" charset="0"/>
              <a:cs typeface="Arial Bold" panose="020B0704020202020204" pitchFamily="34" charset="0"/>
            </a:endParaRPr>
          </a:p>
          <a:p>
            <a:pPr algn="ctr"/>
            <a:r>
              <a:rPr lang="en-GB" sz="2200" dirty="0">
                <a:solidFill>
                  <a:schemeClr val="accent1"/>
                </a:solidFill>
                <a:latin typeface="Arial Bold" panose="020B0704020202020204" pitchFamily="34" charset="0"/>
                <a:cs typeface="Arial Bold" panose="020B0704020202020204" pitchFamily="34" charset="0"/>
              </a:rPr>
              <a:t>What is happening?</a:t>
            </a:r>
          </a:p>
        </p:txBody>
      </p:sp>
    </p:spTree>
    <p:extLst>
      <p:ext uri="{BB962C8B-B14F-4D97-AF65-F5344CB8AC3E}">
        <p14:creationId xmlns:p14="http://schemas.microsoft.com/office/powerpoint/2010/main" val="31522285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8C916-0C75-A5F5-BD8B-BB9D8CADB68B}"/>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C59646CF-3F44-E87B-E5B0-25CAB11CBFC4}"/>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8724" b="98112" l="3711" r="98633">
                        <a14:foregroundMark x1="47461" y1="8854" x2="47461" y2="8854"/>
                        <a14:foregroundMark x1="47461" y1="72070" x2="47461" y2="72070"/>
                        <a14:foregroundMark x1="52148" y1="64714" x2="60840" y2="82031"/>
                        <a14:foregroundMark x1="18164" y1="68424" x2="50781" y2="94010"/>
                        <a14:foregroundMark x1="44629" y1="62435" x2="62793" y2="87044"/>
                        <a14:foregroundMark x1="67969" y1="87240" x2="86328" y2="74023"/>
                        <a14:foregroundMark x1="88184" y1="62760" x2="98828" y2="71940"/>
                        <a14:foregroundMark x1="98828" y1="71940" x2="98828" y2="71940"/>
                        <a14:foregroundMark x1="95215" y1="80273" x2="49512" y2="98177"/>
                        <a14:foregroundMark x1="49512" y1="98177" x2="49219" y2="98177"/>
                        <a14:foregroundMark x1="11914" y1="64388" x2="3711" y2="50065"/>
                        <a14:foregroundMark x1="3711" y1="50065" x2="3711" y2="50000"/>
                        <a14:foregroundMark x1="59277" y1="57747" x2="28125" y2="64258"/>
                        <a14:foregroundMark x1="20996" y1="65104" x2="7227" y2="72461"/>
                        <a14:foregroundMark x1="7227" y1="72461" x2="12988" y2="72396"/>
                        <a14:foregroundMark x1="62988" y1="59635" x2="73438" y2="56706"/>
                      </a14:backgroundRemoval>
                    </a14:imgEffect>
                  </a14:imgLayer>
                </a14:imgProps>
              </a:ext>
              <a:ext uri="{28A0092B-C50C-407E-A947-70E740481C1C}">
                <a14:useLocalDpi xmlns:a14="http://schemas.microsoft.com/office/drawing/2010/main"/>
              </a:ext>
            </a:extLst>
          </a:blip>
          <a:stretch>
            <a:fillRect/>
          </a:stretch>
        </p:blipFill>
        <p:spPr>
          <a:xfrm flipH="1">
            <a:off x="-1" y="1170900"/>
            <a:ext cx="2666339" cy="3999509"/>
          </a:xfrm>
          <a:prstGeom prst="rect">
            <a:avLst/>
          </a:prstGeom>
        </p:spPr>
      </p:pic>
      <p:pic>
        <p:nvPicPr>
          <p:cNvPr id="13" name="Picture 12">
            <a:extLst>
              <a:ext uri="{FF2B5EF4-FFF2-40B4-BE49-F238E27FC236}">
                <a16:creationId xmlns:a16="http://schemas.microsoft.com/office/drawing/2014/main" id="{E4A43D9F-D5E5-BBAD-7511-CA706A7ECA32}"/>
              </a:ext>
            </a:extLst>
          </p:cNvPr>
          <p:cNvPicPr>
            <a:picLocks noChangeAspect="1"/>
          </p:cNvPicPr>
          <p:nvPr/>
        </p:nvPicPr>
        <p:blipFill>
          <a:blip r:embed="rId5" cstate="email">
            <a:extLst>
              <a:ext uri="{BEBA8EAE-BF5A-486C-A8C5-ECC9F3942E4B}">
                <a14:imgProps xmlns:a14="http://schemas.microsoft.com/office/drawing/2010/main">
                  <a14:imgLayer r:embed="rId6">
                    <a14:imgEffect>
                      <a14:backgroundRemoval t="3581" b="97917" l="6641" r="89844">
                        <a14:foregroundMark x1="57031" y1="74870" x2="37695" y2="82682"/>
                        <a14:foregroundMark x1="37695" y1="82682" x2="37305" y2="82682"/>
                        <a14:foregroundMark x1="32715" y1="64193" x2="44824" y2="69596"/>
                        <a14:foregroundMark x1="44824" y1="69596" x2="79688" y2="95573"/>
                        <a14:foregroundMark x1="80371" y1="80664" x2="64648" y2="64974"/>
                        <a14:foregroundMark x1="64648" y1="64974" x2="47363" y2="63086"/>
                        <a14:foregroundMark x1="47363" y1="63086" x2="23047" y2="66667"/>
                        <a14:foregroundMark x1="23047" y1="66667" x2="9180" y2="93164"/>
                        <a14:foregroundMark x1="9180" y1="93164" x2="27441" y2="93424"/>
                        <a14:foregroundMark x1="27441" y1="93424" x2="32715" y2="92904"/>
                        <a14:foregroundMark x1="59668" y1="73112" x2="43848" y2="87174"/>
                        <a14:foregroundMark x1="43848" y1="87174" x2="76172" y2="76693"/>
                        <a14:foregroundMark x1="76172" y1="76693" x2="45703" y2="68229"/>
                        <a14:foregroundMark x1="45703" y1="68229" x2="34961" y2="72201"/>
                        <a14:foregroundMark x1="38379" y1="72005" x2="37891" y2="95898"/>
                        <a14:foregroundMark x1="37891" y1="95898" x2="48047" y2="81576"/>
                        <a14:foregroundMark x1="48047" y1="81576" x2="15625" y2="72461"/>
                        <a14:foregroundMark x1="69629" y1="94857" x2="54980" y2="97917"/>
                        <a14:foregroundMark x1="54980" y1="97917" x2="26660" y2="97526"/>
                        <a14:foregroundMark x1="44043" y1="34635" x2="43359" y2="36458"/>
                        <a14:foregroundMark x1="45020" y1="47135" x2="64160" y2="49219"/>
                        <a14:foregroundMark x1="64160" y1="49219" x2="66309" y2="48438"/>
                        <a14:foregroundMark x1="54004" y1="49805" x2="41309" y2="45573"/>
                        <a14:foregroundMark x1="41309" y1="45573" x2="41309" y2="45573"/>
                        <a14:foregroundMark x1="66309" y1="34440" x2="66016" y2="23568"/>
                        <a14:foregroundMark x1="70703" y1="13802" x2="38672" y2="8203"/>
                        <a14:foregroundMark x1="48633" y1="4232" x2="50293" y2="3581"/>
                        <a14:foregroundMark x1="58008" y1="3581" x2="58008" y2="3581"/>
                        <a14:foregroundMark x1="42285" y1="3581" x2="42285" y2="3581"/>
                        <a14:foregroundMark x1="6641" y1="83789" x2="6641" y2="83789"/>
                      </a14:backgroundRemoval>
                    </a14:imgEffect>
                  </a14:imgLayer>
                </a14:imgProps>
              </a:ext>
              <a:ext uri="{28A0092B-C50C-407E-A947-70E740481C1C}">
                <a14:useLocalDpi xmlns:a14="http://schemas.microsoft.com/office/drawing/2010/main"/>
              </a:ext>
            </a:extLst>
          </a:blip>
          <a:stretch>
            <a:fillRect/>
          </a:stretch>
        </p:blipFill>
        <p:spPr>
          <a:xfrm flipH="1">
            <a:off x="7373865" y="2569036"/>
            <a:ext cx="1810510" cy="2715766"/>
          </a:xfrm>
          <a:prstGeom prst="rect">
            <a:avLst/>
          </a:prstGeom>
        </p:spPr>
      </p:pic>
      <p:sp>
        <p:nvSpPr>
          <p:cNvPr id="22" name="Cloud 21">
            <a:extLst>
              <a:ext uri="{FF2B5EF4-FFF2-40B4-BE49-F238E27FC236}">
                <a16:creationId xmlns:a16="http://schemas.microsoft.com/office/drawing/2014/main" id="{AEBC4E0F-C9A6-1AD1-5790-BE53E445F1AC}"/>
              </a:ext>
            </a:extLst>
          </p:cNvPr>
          <p:cNvSpPr/>
          <p:nvPr/>
        </p:nvSpPr>
        <p:spPr>
          <a:xfrm>
            <a:off x="7638522" y="2523612"/>
            <a:ext cx="224280" cy="181697"/>
          </a:xfrm>
          <a:prstGeom prst="cloud">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 name="Group 1">
            <a:extLst>
              <a:ext uri="{FF2B5EF4-FFF2-40B4-BE49-F238E27FC236}">
                <a16:creationId xmlns:a16="http://schemas.microsoft.com/office/drawing/2014/main" id="{0DFB1C1A-F3D8-3785-FD93-0299D219D2CA}"/>
              </a:ext>
            </a:extLst>
          </p:cNvPr>
          <p:cNvGrpSpPr/>
          <p:nvPr/>
        </p:nvGrpSpPr>
        <p:grpSpPr>
          <a:xfrm>
            <a:off x="4125360" y="3094211"/>
            <a:ext cx="2924913" cy="942356"/>
            <a:chOff x="6766843" y="1242945"/>
            <a:chExt cx="2924913" cy="942356"/>
          </a:xfrm>
        </p:grpSpPr>
        <p:sp>
          <p:nvSpPr>
            <p:cNvPr id="4" name="Speech Bubble: Rectangle with Corners Rounded 3">
              <a:extLst>
                <a:ext uri="{FF2B5EF4-FFF2-40B4-BE49-F238E27FC236}">
                  <a16:creationId xmlns:a16="http://schemas.microsoft.com/office/drawing/2014/main" id="{698AC4A9-366C-1577-BF16-06F736874569}"/>
                </a:ext>
              </a:extLst>
            </p:cNvPr>
            <p:cNvSpPr/>
            <p:nvPr/>
          </p:nvSpPr>
          <p:spPr>
            <a:xfrm>
              <a:off x="6766843" y="1242945"/>
              <a:ext cx="2924913" cy="942356"/>
            </a:xfrm>
            <a:custGeom>
              <a:avLst/>
              <a:gdLst>
                <a:gd name="connsiteX0" fmla="*/ 0 w 2924913"/>
                <a:gd name="connsiteY0" fmla="*/ 157062 h 942356"/>
                <a:gd name="connsiteX1" fmla="*/ 157062 w 2924913"/>
                <a:gd name="connsiteY1" fmla="*/ 0 h 942356"/>
                <a:gd name="connsiteX2" fmla="*/ 657950 w 2924913"/>
                <a:gd name="connsiteY2" fmla="*/ 0 h 942356"/>
                <a:gd name="connsiteX3" fmla="*/ 1189820 w 2924913"/>
                <a:gd name="connsiteY3" fmla="*/ 0 h 942356"/>
                <a:gd name="connsiteX4" fmla="*/ 1706199 w 2924913"/>
                <a:gd name="connsiteY4" fmla="*/ 0 h 942356"/>
                <a:gd name="connsiteX5" fmla="*/ 1706199 w 2924913"/>
                <a:gd name="connsiteY5" fmla="*/ 0 h 942356"/>
                <a:gd name="connsiteX6" fmla="*/ 2064501 w 2924913"/>
                <a:gd name="connsiteY6" fmla="*/ 0 h 942356"/>
                <a:gd name="connsiteX7" fmla="*/ 2437428 w 2924913"/>
                <a:gd name="connsiteY7" fmla="*/ 0 h 942356"/>
                <a:gd name="connsiteX8" fmla="*/ 2767851 w 2924913"/>
                <a:gd name="connsiteY8" fmla="*/ 0 h 942356"/>
                <a:gd name="connsiteX9" fmla="*/ 2924913 w 2924913"/>
                <a:gd name="connsiteY9" fmla="*/ 157062 h 942356"/>
                <a:gd name="connsiteX10" fmla="*/ 2924913 w 2924913"/>
                <a:gd name="connsiteY10" fmla="*/ 549708 h 942356"/>
                <a:gd name="connsiteX11" fmla="*/ 3373010 w 2924913"/>
                <a:gd name="connsiteY11" fmla="*/ 601374 h 942356"/>
                <a:gd name="connsiteX12" fmla="*/ 2924913 w 2924913"/>
                <a:gd name="connsiteY12" fmla="*/ 785297 h 942356"/>
                <a:gd name="connsiteX13" fmla="*/ 2924913 w 2924913"/>
                <a:gd name="connsiteY13" fmla="*/ 785294 h 942356"/>
                <a:gd name="connsiteX14" fmla="*/ 2767851 w 2924913"/>
                <a:gd name="connsiteY14" fmla="*/ 942356 h 942356"/>
                <a:gd name="connsiteX15" fmla="*/ 2437428 w 2924913"/>
                <a:gd name="connsiteY15" fmla="*/ 942356 h 942356"/>
                <a:gd name="connsiteX16" fmla="*/ 2079126 w 2924913"/>
                <a:gd name="connsiteY16" fmla="*/ 942356 h 942356"/>
                <a:gd name="connsiteX17" fmla="*/ 1706199 w 2924913"/>
                <a:gd name="connsiteY17" fmla="*/ 942356 h 942356"/>
                <a:gd name="connsiteX18" fmla="*/ 1706199 w 2924913"/>
                <a:gd name="connsiteY18" fmla="*/ 942356 h 942356"/>
                <a:gd name="connsiteX19" fmla="*/ 1158837 w 2924913"/>
                <a:gd name="connsiteY19" fmla="*/ 942356 h 942356"/>
                <a:gd name="connsiteX20" fmla="*/ 611476 w 2924913"/>
                <a:gd name="connsiteY20" fmla="*/ 942356 h 942356"/>
                <a:gd name="connsiteX21" fmla="*/ 157062 w 2924913"/>
                <a:gd name="connsiteY21" fmla="*/ 942356 h 942356"/>
                <a:gd name="connsiteX22" fmla="*/ 0 w 2924913"/>
                <a:gd name="connsiteY22" fmla="*/ 785294 h 942356"/>
                <a:gd name="connsiteX23" fmla="*/ 0 w 2924913"/>
                <a:gd name="connsiteY23" fmla="*/ 785297 h 942356"/>
                <a:gd name="connsiteX24" fmla="*/ 0 w 2924913"/>
                <a:gd name="connsiteY24" fmla="*/ 549708 h 942356"/>
                <a:gd name="connsiteX25" fmla="*/ 0 w 2924913"/>
                <a:gd name="connsiteY25" fmla="*/ 549708 h 942356"/>
                <a:gd name="connsiteX26" fmla="*/ 0 w 2924913"/>
                <a:gd name="connsiteY26" fmla="*/ 157062 h 942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924913" h="942356" fill="none" extrusionOk="0">
                  <a:moveTo>
                    <a:pt x="0" y="157062"/>
                  </a:moveTo>
                  <a:cubicBezTo>
                    <a:pt x="7015" y="66260"/>
                    <a:pt x="70371" y="5179"/>
                    <a:pt x="157062" y="0"/>
                  </a:cubicBezTo>
                  <a:cubicBezTo>
                    <a:pt x="322612" y="-57500"/>
                    <a:pt x="463548" y="42638"/>
                    <a:pt x="657950" y="0"/>
                  </a:cubicBezTo>
                  <a:cubicBezTo>
                    <a:pt x="852352" y="-42638"/>
                    <a:pt x="941678" y="57034"/>
                    <a:pt x="1189820" y="0"/>
                  </a:cubicBezTo>
                  <a:cubicBezTo>
                    <a:pt x="1437962" y="-57034"/>
                    <a:pt x="1488538" y="12055"/>
                    <a:pt x="1706199" y="0"/>
                  </a:cubicBezTo>
                  <a:lnTo>
                    <a:pt x="1706199" y="0"/>
                  </a:lnTo>
                  <a:cubicBezTo>
                    <a:pt x="1799955" y="-5150"/>
                    <a:pt x="1940482" y="21412"/>
                    <a:pt x="2064501" y="0"/>
                  </a:cubicBezTo>
                  <a:cubicBezTo>
                    <a:pt x="2188520" y="-21412"/>
                    <a:pt x="2315040" y="37325"/>
                    <a:pt x="2437428" y="0"/>
                  </a:cubicBezTo>
                  <a:cubicBezTo>
                    <a:pt x="2507896" y="-39507"/>
                    <a:pt x="2661763" y="29293"/>
                    <a:pt x="2767851" y="0"/>
                  </a:cubicBezTo>
                  <a:cubicBezTo>
                    <a:pt x="2852718" y="8133"/>
                    <a:pt x="2935598" y="53751"/>
                    <a:pt x="2924913" y="157062"/>
                  </a:cubicBezTo>
                  <a:cubicBezTo>
                    <a:pt x="2945270" y="243057"/>
                    <a:pt x="2923994" y="402451"/>
                    <a:pt x="2924913" y="549708"/>
                  </a:cubicBezTo>
                  <a:cubicBezTo>
                    <a:pt x="3141881" y="531279"/>
                    <a:pt x="3149277" y="611517"/>
                    <a:pt x="3373010" y="601374"/>
                  </a:cubicBezTo>
                  <a:cubicBezTo>
                    <a:pt x="3220356" y="723017"/>
                    <a:pt x="3036632" y="693703"/>
                    <a:pt x="2924913" y="785297"/>
                  </a:cubicBezTo>
                  <a:lnTo>
                    <a:pt x="2924913" y="785294"/>
                  </a:lnTo>
                  <a:cubicBezTo>
                    <a:pt x="2940406" y="853916"/>
                    <a:pt x="2857442" y="941073"/>
                    <a:pt x="2767851" y="942356"/>
                  </a:cubicBezTo>
                  <a:cubicBezTo>
                    <a:pt x="2608385" y="968911"/>
                    <a:pt x="2529530" y="912571"/>
                    <a:pt x="2437428" y="942356"/>
                  </a:cubicBezTo>
                  <a:cubicBezTo>
                    <a:pt x="2364018" y="951797"/>
                    <a:pt x="2209541" y="910924"/>
                    <a:pt x="2079126" y="942356"/>
                  </a:cubicBezTo>
                  <a:cubicBezTo>
                    <a:pt x="1948711" y="973788"/>
                    <a:pt x="1819602" y="915114"/>
                    <a:pt x="1706199" y="942356"/>
                  </a:cubicBezTo>
                  <a:lnTo>
                    <a:pt x="1706199" y="942356"/>
                  </a:lnTo>
                  <a:cubicBezTo>
                    <a:pt x="1472495" y="1002915"/>
                    <a:pt x="1322907" y="941771"/>
                    <a:pt x="1158837" y="942356"/>
                  </a:cubicBezTo>
                  <a:cubicBezTo>
                    <a:pt x="994767" y="942941"/>
                    <a:pt x="859732" y="879889"/>
                    <a:pt x="611476" y="942356"/>
                  </a:cubicBezTo>
                  <a:cubicBezTo>
                    <a:pt x="363220" y="1004823"/>
                    <a:pt x="352779" y="936283"/>
                    <a:pt x="157062" y="942356"/>
                  </a:cubicBezTo>
                  <a:cubicBezTo>
                    <a:pt x="94456" y="949689"/>
                    <a:pt x="8590" y="867828"/>
                    <a:pt x="0" y="785294"/>
                  </a:cubicBezTo>
                  <a:lnTo>
                    <a:pt x="0" y="785297"/>
                  </a:lnTo>
                  <a:cubicBezTo>
                    <a:pt x="-27405" y="735975"/>
                    <a:pt x="16730" y="634539"/>
                    <a:pt x="0" y="549708"/>
                  </a:cubicBezTo>
                  <a:lnTo>
                    <a:pt x="0" y="549708"/>
                  </a:lnTo>
                  <a:cubicBezTo>
                    <a:pt x="-6657" y="457181"/>
                    <a:pt x="20613" y="302488"/>
                    <a:pt x="0" y="157062"/>
                  </a:cubicBezTo>
                  <a:close/>
                </a:path>
                <a:path w="2924913" h="942356" stroke="0" extrusionOk="0">
                  <a:moveTo>
                    <a:pt x="0" y="157062"/>
                  </a:moveTo>
                  <a:cubicBezTo>
                    <a:pt x="-1406" y="73200"/>
                    <a:pt x="73324" y="25642"/>
                    <a:pt x="157062" y="0"/>
                  </a:cubicBezTo>
                  <a:cubicBezTo>
                    <a:pt x="321742" y="-36560"/>
                    <a:pt x="571496" y="20917"/>
                    <a:pt x="688932" y="0"/>
                  </a:cubicBezTo>
                  <a:cubicBezTo>
                    <a:pt x="806368" y="-20917"/>
                    <a:pt x="1095395" y="35002"/>
                    <a:pt x="1205311" y="0"/>
                  </a:cubicBezTo>
                  <a:cubicBezTo>
                    <a:pt x="1315227" y="-35002"/>
                    <a:pt x="1521872" y="7208"/>
                    <a:pt x="1706199" y="0"/>
                  </a:cubicBezTo>
                  <a:lnTo>
                    <a:pt x="1706199" y="0"/>
                  </a:lnTo>
                  <a:cubicBezTo>
                    <a:pt x="1868865" y="-12575"/>
                    <a:pt x="1908433" y="14446"/>
                    <a:pt x="2049877" y="0"/>
                  </a:cubicBezTo>
                  <a:cubicBezTo>
                    <a:pt x="2191321" y="-14446"/>
                    <a:pt x="2321524" y="8837"/>
                    <a:pt x="2437428" y="0"/>
                  </a:cubicBezTo>
                  <a:cubicBezTo>
                    <a:pt x="2582301" y="-19763"/>
                    <a:pt x="2628096" y="15997"/>
                    <a:pt x="2767851" y="0"/>
                  </a:cubicBezTo>
                  <a:cubicBezTo>
                    <a:pt x="2874723" y="2320"/>
                    <a:pt x="2918962" y="64608"/>
                    <a:pt x="2924913" y="157062"/>
                  </a:cubicBezTo>
                  <a:cubicBezTo>
                    <a:pt x="2930581" y="348734"/>
                    <a:pt x="2882709" y="399269"/>
                    <a:pt x="2924913" y="549708"/>
                  </a:cubicBezTo>
                  <a:cubicBezTo>
                    <a:pt x="3033485" y="550930"/>
                    <a:pt x="3250214" y="594811"/>
                    <a:pt x="3373010" y="601374"/>
                  </a:cubicBezTo>
                  <a:cubicBezTo>
                    <a:pt x="3250727" y="704293"/>
                    <a:pt x="3096063" y="653735"/>
                    <a:pt x="2924913" y="785297"/>
                  </a:cubicBezTo>
                  <a:lnTo>
                    <a:pt x="2924913" y="785294"/>
                  </a:lnTo>
                  <a:cubicBezTo>
                    <a:pt x="2916944" y="858997"/>
                    <a:pt x="2838870" y="956247"/>
                    <a:pt x="2767851" y="942356"/>
                  </a:cubicBezTo>
                  <a:cubicBezTo>
                    <a:pt x="2674692" y="956848"/>
                    <a:pt x="2545047" y="903832"/>
                    <a:pt x="2437428" y="942356"/>
                  </a:cubicBezTo>
                  <a:cubicBezTo>
                    <a:pt x="2317319" y="965762"/>
                    <a:pt x="2257901" y="940581"/>
                    <a:pt x="2086438" y="942356"/>
                  </a:cubicBezTo>
                  <a:cubicBezTo>
                    <a:pt x="1914975" y="944131"/>
                    <a:pt x="1893039" y="914507"/>
                    <a:pt x="1706199" y="942356"/>
                  </a:cubicBezTo>
                  <a:lnTo>
                    <a:pt x="1706199" y="942356"/>
                  </a:lnTo>
                  <a:cubicBezTo>
                    <a:pt x="1570951" y="961842"/>
                    <a:pt x="1297555" y="888895"/>
                    <a:pt x="1174329" y="942356"/>
                  </a:cubicBezTo>
                  <a:cubicBezTo>
                    <a:pt x="1051103" y="995817"/>
                    <a:pt x="796643" y="876676"/>
                    <a:pt x="626967" y="942356"/>
                  </a:cubicBezTo>
                  <a:cubicBezTo>
                    <a:pt x="457291" y="1008036"/>
                    <a:pt x="252693" y="928709"/>
                    <a:pt x="157062" y="942356"/>
                  </a:cubicBezTo>
                  <a:cubicBezTo>
                    <a:pt x="68563" y="935097"/>
                    <a:pt x="8966" y="850766"/>
                    <a:pt x="0" y="785294"/>
                  </a:cubicBezTo>
                  <a:lnTo>
                    <a:pt x="0" y="785297"/>
                  </a:lnTo>
                  <a:cubicBezTo>
                    <a:pt x="-27597" y="709799"/>
                    <a:pt x="16307" y="628786"/>
                    <a:pt x="0" y="549708"/>
                  </a:cubicBezTo>
                  <a:lnTo>
                    <a:pt x="0" y="549708"/>
                  </a:lnTo>
                  <a:cubicBezTo>
                    <a:pt x="-38290" y="412616"/>
                    <a:pt x="18397" y="345185"/>
                    <a:pt x="0" y="157062"/>
                  </a:cubicBezTo>
                  <a:close/>
                </a:path>
              </a:pathLst>
            </a:custGeom>
            <a:solidFill>
              <a:schemeClr val="accent6">
                <a:lumMod val="20000"/>
                <a:lumOff val="80000"/>
              </a:schemeClr>
            </a:solid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5846246D-595B-CA8B-3818-5A4BBE2B2AF4}"/>
                </a:ext>
              </a:extLst>
            </p:cNvPr>
            <p:cNvSpPr txBox="1"/>
            <p:nvPr/>
          </p:nvSpPr>
          <p:spPr>
            <a:xfrm>
              <a:off x="6887422" y="1403417"/>
              <a:ext cx="2683754" cy="630942"/>
            </a:xfrm>
            <a:prstGeom prst="rect">
              <a:avLst/>
            </a:prstGeom>
            <a:noFill/>
          </p:spPr>
          <p:txBody>
            <a:bodyPr wrap="square" rtlCol="0">
              <a:spAutoFit/>
            </a:bodyPr>
            <a:lstStyle/>
            <a:p>
              <a:pPr algn="ctr"/>
              <a:r>
                <a:rPr lang="en-GB" dirty="0">
                  <a:solidFill>
                    <a:schemeClr val="accent1"/>
                  </a:solidFill>
                  <a:latin typeface="Arial Bold" panose="020B0704020202020204" pitchFamily="34" charset="0"/>
                  <a:cs typeface="Arial Bold" panose="020B0704020202020204" pitchFamily="34" charset="0"/>
                </a:rPr>
                <a:t>What is a wet dream</a:t>
              </a:r>
            </a:p>
            <a:p>
              <a:pPr algn="ctr"/>
              <a:r>
                <a:rPr lang="en-GB" sz="1700" dirty="0">
                  <a:solidFill>
                    <a:schemeClr val="accent1"/>
                  </a:solidFill>
                  <a:latin typeface="Arial Bold" panose="020B0704020202020204" pitchFamily="34" charset="0"/>
                  <a:cs typeface="Arial Bold" panose="020B0704020202020204" pitchFamily="34" charset="0"/>
                </a:rPr>
                <a:t>What does it mean??</a:t>
              </a:r>
            </a:p>
          </p:txBody>
        </p:sp>
      </p:grpSp>
      <p:sp>
        <p:nvSpPr>
          <p:cNvPr id="3" name="Cloud 2">
            <a:extLst>
              <a:ext uri="{FF2B5EF4-FFF2-40B4-BE49-F238E27FC236}">
                <a16:creationId xmlns:a16="http://schemas.microsoft.com/office/drawing/2014/main" id="{96D13717-8B66-3FFE-A41D-35BC7A72D878}"/>
              </a:ext>
            </a:extLst>
          </p:cNvPr>
          <p:cNvSpPr/>
          <p:nvPr/>
        </p:nvSpPr>
        <p:spPr>
          <a:xfrm>
            <a:off x="7414242" y="2296491"/>
            <a:ext cx="224280" cy="181697"/>
          </a:xfrm>
          <a:prstGeom prst="cloud">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itle 1">
            <a:extLst>
              <a:ext uri="{FF2B5EF4-FFF2-40B4-BE49-F238E27FC236}">
                <a16:creationId xmlns:a16="http://schemas.microsoft.com/office/drawing/2014/main" id="{971EE91A-E73E-6229-FA33-C71131529E0C}"/>
              </a:ext>
            </a:extLst>
          </p:cNvPr>
          <p:cNvSpPr>
            <a:spLocks noGrp="1"/>
          </p:cNvSpPr>
          <p:nvPr>
            <p:ph type="title"/>
          </p:nvPr>
        </p:nvSpPr>
        <p:spPr>
          <a:xfrm>
            <a:off x="-79226" y="-9124"/>
            <a:ext cx="3989235" cy="857746"/>
          </a:xfrm>
        </p:spPr>
        <p:txBody>
          <a:bodyPr anchor="ctr">
            <a:normAutofit/>
          </a:bodyPr>
          <a:lstStyle/>
          <a:p>
            <a:pPr algn="ctr"/>
            <a:r>
              <a:rPr lang="en-US" sz="2800" b="1" cap="none" spc="0"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Puberty for Boys</a:t>
            </a:r>
          </a:p>
        </p:txBody>
      </p:sp>
    </p:spTree>
    <p:extLst>
      <p:ext uri="{BB962C8B-B14F-4D97-AF65-F5344CB8AC3E}">
        <p14:creationId xmlns:p14="http://schemas.microsoft.com/office/powerpoint/2010/main" val="41179338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3E0D2E-0B9A-3FF4-0859-A6BFFE1F6EA7}"/>
            </a:ext>
          </a:extLst>
        </p:cNvPr>
        <p:cNvGrpSpPr/>
        <p:nvPr/>
      </p:nvGrpSpPr>
      <p:grpSpPr>
        <a:xfrm>
          <a:off x="0" y="0"/>
          <a:ext cx="0" cy="0"/>
          <a:chOff x="0" y="0"/>
          <a:chExt cx="0" cy="0"/>
        </a:xfrm>
      </p:grpSpPr>
      <p:sp>
        <p:nvSpPr>
          <p:cNvPr id="15" name="Speech Bubble: Rectangle with Corners Rounded 14">
            <a:extLst>
              <a:ext uri="{FF2B5EF4-FFF2-40B4-BE49-F238E27FC236}">
                <a16:creationId xmlns:a16="http://schemas.microsoft.com/office/drawing/2014/main" id="{3B146815-5983-AD16-7723-B452A7D7882B}"/>
              </a:ext>
            </a:extLst>
          </p:cNvPr>
          <p:cNvSpPr/>
          <p:nvPr/>
        </p:nvSpPr>
        <p:spPr>
          <a:xfrm>
            <a:off x="5436096" y="396409"/>
            <a:ext cx="3600400" cy="2175341"/>
          </a:xfrm>
          <a:custGeom>
            <a:avLst/>
            <a:gdLst>
              <a:gd name="connsiteX0" fmla="*/ 0 w 3600400"/>
              <a:gd name="connsiteY0" fmla="*/ 362564 h 2175341"/>
              <a:gd name="connsiteX1" fmla="*/ 362564 w 3600400"/>
              <a:gd name="connsiteY1" fmla="*/ 0 h 2175341"/>
              <a:gd name="connsiteX2" fmla="*/ 600067 w 3600400"/>
              <a:gd name="connsiteY2" fmla="*/ 0 h 2175341"/>
              <a:gd name="connsiteX3" fmla="*/ 600067 w 3600400"/>
              <a:gd name="connsiteY3" fmla="*/ 0 h 2175341"/>
              <a:gd name="connsiteX4" fmla="*/ 1041116 w 3600400"/>
              <a:gd name="connsiteY4" fmla="*/ 0 h 2175341"/>
              <a:gd name="connsiteX5" fmla="*/ 1500167 w 3600400"/>
              <a:gd name="connsiteY5" fmla="*/ 0 h 2175341"/>
              <a:gd name="connsiteX6" fmla="*/ 2114143 w 3600400"/>
              <a:gd name="connsiteY6" fmla="*/ 0 h 2175341"/>
              <a:gd name="connsiteX7" fmla="*/ 2728120 w 3600400"/>
              <a:gd name="connsiteY7" fmla="*/ 0 h 2175341"/>
              <a:gd name="connsiteX8" fmla="*/ 3237836 w 3600400"/>
              <a:gd name="connsiteY8" fmla="*/ 0 h 2175341"/>
              <a:gd name="connsiteX9" fmla="*/ 3600400 w 3600400"/>
              <a:gd name="connsiteY9" fmla="*/ 362564 h 2175341"/>
              <a:gd name="connsiteX10" fmla="*/ 3600400 w 3600400"/>
              <a:gd name="connsiteY10" fmla="*/ 824820 h 2175341"/>
              <a:gd name="connsiteX11" fmla="*/ 3600400 w 3600400"/>
              <a:gd name="connsiteY11" fmla="*/ 1268949 h 2175341"/>
              <a:gd name="connsiteX12" fmla="*/ 3600400 w 3600400"/>
              <a:gd name="connsiteY12" fmla="*/ 1268949 h 2175341"/>
              <a:gd name="connsiteX13" fmla="*/ 3600400 w 3600400"/>
              <a:gd name="connsiteY13" fmla="*/ 1812784 h 2175341"/>
              <a:gd name="connsiteX14" fmla="*/ 3600400 w 3600400"/>
              <a:gd name="connsiteY14" fmla="*/ 1812777 h 2175341"/>
              <a:gd name="connsiteX15" fmla="*/ 3237836 w 3600400"/>
              <a:gd name="connsiteY15" fmla="*/ 2175341 h 2175341"/>
              <a:gd name="connsiteX16" fmla="*/ 2675990 w 3600400"/>
              <a:gd name="connsiteY16" fmla="*/ 2175341 h 2175341"/>
              <a:gd name="connsiteX17" fmla="*/ 2148897 w 3600400"/>
              <a:gd name="connsiteY17" fmla="*/ 2175341 h 2175341"/>
              <a:gd name="connsiteX18" fmla="*/ 1500167 w 3600400"/>
              <a:gd name="connsiteY18" fmla="*/ 2175341 h 2175341"/>
              <a:gd name="connsiteX19" fmla="*/ 1443400 w 3600400"/>
              <a:gd name="connsiteY19" fmla="*/ 2426810 h 2175341"/>
              <a:gd name="connsiteX20" fmla="*/ 1013300 w 3600400"/>
              <a:gd name="connsiteY20" fmla="*/ 2298561 h 2175341"/>
              <a:gd name="connsiteX21" fmla="*/ 600067 w 3600400"/>
              <a:gd name="connsiteY21" fmla="*/ 2175341 h 2175341"/>
              <a:gd name="connsiteX22" fmla="*/ 362564 w 3600400"/>
              <a:gd name="connsiteY22" fmla="*/ 2175341 h 2175341"/>
              <a:gd name="connsiteX23" fmla="*/ 0 w 3600400"/>
              <a:gd name="connsiteY23" fmla="*/ 1812777 h 2175341"/>
              <a:gd name="connsiteX24" fmla="*/ 0 w 3600400"/>
              <a:gd name="connsiteY24" fmla="*/ 1812784 h 2175341"/>
              <a:gd name="connsiteX25" fmla="*/ 0 w 3600400"/>
              <a:gd name="connsiteY25" fmla="*/ 1268949 h 2175341"/>
              <a:gd name="connsiteX26" fmla="*/ 0 w 3600400"/>
              <a:gd name="connsiteY26" fmla="*/ 1268949 h 2175341"/>
              <a:gd name="connsiteX27" fmla="*/ 0 w 3600400"/>
              <a:gd name="connsiteY27" fmla="*/ 815757 h 2175341"/>
              <a:gd name="connsiteX28" fmla="*/ 0 w 3600400"/>
              <a:gd name="connsiteY28" fmla="*/ 362564 h 2175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600400" h="2175341" fill="none" extrusionOk="0">
                <a:moveTo>
                  <a:pt x="0" y="362564"/>
                </a:moveTo>
                <a:cubicBezTo>
                  <a:pt x="-54727" y="171183"/>
                  <a:pt x="134167" y="24254"/>
                  <a:pt x="362564" y="0"/>
                </a:cubicBezTo>
                <a:cubicBezTo>
                  <a:pt x="441425" y="-359"/>
                  <a:pt x="492936" y="22205"/>
                  <a:pt x="600067" y="0"/>
                </a:cubicBezTo>
                <a:lnTo>
                  <a:pt x="600067" y="0"/>
                </a:lnTo>
                <a:cubicBezTo>
                  <a:pt x="694473" y="-3501"/>
                  <a:pt x="872427" y="6496"/>
                  <a:pt x="1041116" y="0"/>
                </a:cubicBezTo>
                <a:cubicBezTo>
                  <a:pt x="1209805" y="-6496"/>
                  <a:pt x="1287941" y="45839"/>
                  <a:pt x="1500167" y="0"/>
                </a:cubicBezTo>
                <a:cubicBezTo>
                  <a:pt x="1688178" y="-3279"/>
                  <a:pt x="1816839" y="42206"/>
                  <a:pt x="2114143" y="0"/>
                </a:cubicBezTo>
                <a:cubicBezTo>
                  <a:pt x="2411447" y="-42206"/>
                  <a:pt x="2464347" y="63054"/>
                  <a:pt x="2728120" y="0"/>
                </a:cubicBezTo>
                <a:cubicBezTo>
                  <a:pt x="2991893" y="-63054"/>
                  <a:pt x="3101055" y="24846"/>
                  <a:pt x="3237836" y="0"/>
                </a:cubicBezTo>
                <a:cubicBezTo>
                  <a:pt x="3439774" y="6541"/>
                  <a:pt x="3614284" y="128516"/>
                  <a:pt x="3600400" y="362564"/>
                </a:cubicBezTo>
                <a:cubicBezTo>
                  <a:pt x="3602543" y="491447"/>
                  <a:pt x="3561545" y="712146"/>
                  <a:pt x="3600400" y="824820"/>
                </a:cubicBezTo>
                <a:cubicBezTo>
                  <a:pt x="3639255" y="937494"/>
                  <a:pt x="3590037" y="1089357"/>
                  <a:pt x="3600400" y="1268949"/>
                </a:cubicBezTo>
                <a:lnTo>
                  <a:pt x="3600400" y="1268949"/>
                </a:lnTo>
                <a:cubicBezTo>
                  <a:pt x="3618117" y="1435773"/>
                  <a:pt x="3558520" y="1650441"/>
                  <a:pt x="3600400" y="1812784"/>
                </a:cubicBezTo>
                <a:lnTo>
                  <a:pt x="3600400" y="1812777"/>
                </a:lnTo>
                <a:cubicBezTo>
                  <a:pt x="3580796" y="1979540"/>
                  <a:pt x="3423674" y="2187490"/>
                  <a:pt x="3237836" y="2175341"/>
                </a:cubicBezTo>
                <a:cubicBezTo>
                  <a:pt x="3006247" y="2215457"/>
                  <a:pt x="2811098" y="2125743"/>
                  <a:pt x="2675990" y="2175341"/>
                </a:cubicBezTo>
                <a:cubicBezTo>
                  <a:pt x="2540882" y="2224939"/>
                  <a:pt x="2343524" y="2154831"/>
                  <a:pt x="2148897" y="2175341"/>
                </a:cubicBezTo>
                <a:cubicBezTo>
                  <a:pt x="1954270" y="2195851"/>
                  <a:pt x="1766109" y="2119271"/>
                  <a:pt x="1500167" y="2175341"/>
                </a:cubicBezTo>
                <a:cubicBezTo>
                  <a:pt x="1481959" y="2275093"/>
                  <a:pt x="1451689" y="2366059"/>
                  <a:pt x="1443400" y="2426810"/>
                </a:cubicBezTo>
                <a:cubicBezTo>
                  <a:pt x="1253919" y="2423611"/>
                  <a:pt x="1128231" y="2294088"/>
                  <a:pt x="1013300" y="2298561"/>
                </a:cubicBezTo>
                <a:cubicBezTo>
                  <a:pt x="898369" y="2303034"/>
                  <a:pt x="727275" y="2202229"/>
                  <a:pt x="600067" y="2175341"/>
                </a:cubicBezTo>
                <a:cubicBezTo>
                  <a:pt x="538437" y="2195161"/>
                  <a:pt x="418661" y="2151077"/>
                  <a:pt x="362564" y="2175341"/>
                </a:cubicBezTo>
                <a:cubicBezTo>
                  <a:pt x="205531" y="2194285"/>
                  <a:pt x="554" y="1989579"/>
                  <a:pt x="0" y="1812777"/>
                </a:cubicBezTo>
                <a:lnTo>
                  <a:pt x="0" y="1812784"/>
                </a:lnTo>
                <a:cubicBezTo>
                  <a:pt x="-54779" y="1667255"/>
                  <a:pt x="40669" y="1469693"/>
                  <a:pt x="0" y="1268949"/>
                </a:cubicBezTo>
                <a:lnTo>
                  <a:pt x="0" y="1268949"/>
                </a:lnTo>
                <a:cubicBezTo>
                  <a:pt x="-47951" y="1113298"/>
                  <a:pt x="20609" y="949153"/>
                  <a:pt x="0" y="815757"/>
                </a:cubicBezTo>
                <a:cubicBezTo>
                  <a:pt x="-20609" y="682361"/>
                  <a:pt x="44918" y="578178"/>
                  <a:pt x="0" y="362564"/>
                </a:cubicBezTo>
                <a:close/>
              </a:path>
              <a:path w="3600400" h="2175341" stroke="0" extrusionOk="0">
                <a:moveTo>
                  <a:pt x="0" y="362564"/>
                </a:moveTo>
                <a:cubicBezTo>
                  <a:pt x="-20488" y="204308"/>
                  <a:pt x="167809" y="46798"/>
                  <a:pt x="362564" y="0"/>
                </a:cubicBezTo>
                <a:cubicBezTo>
                  <a:pt x="443483" y="-19426"/>
                  <a:pt x="517348" y="5236"/>
                  <a:pt x="600067" y="0"/>
                </a:cubicBezTo>
                <a:lnTo>
                  <a:pt x="600067" y="0"/>
                </a:lnTo>
                <a:cubicBezTo>
                  <a:pt x="697486" y="-28262"/>
                  <a:pt x="917068" y="28870"/>
                  <a:pt x="1050117" y="0"/>
                </a:cubicBezTo>
                <a:cubicBezTo>
                  <a:pt x="1183166" y="-28870"/>
                  <a:pt x="1368300" y="7156"/>
                  <a:pt x="1500167" y="0"/>
                </a:cubicBezTo>
                <a:cubicBezTo>
                  <a:pt x="1617845" y="-65529"/>
                  <a:pt x="1876703" y="1935"/>
                  <a:pt x="2079390" y="0"/>
                </a:cubicBezTo>
                <a:cubicBezTo>
                  <a:pt x="2282077" y="-1935"/>
                  <a:pt x="2390618" y="56336"/>
                  <a:pt x="2658613" y="0"/>
                </a:cubicBezTo>
                <a:cubicBezTo>
                  <a:pt x="2926608" y="-56336"/>
                  <a:pt x="2975796" y="21201"/>
                  <a:pt x="3237836" y="0"/>
                </a:cubicBezTo>
                <a:cubicBezTo>
                  <a:pt x="3463016" y="2875"/>
                  <a:pt x="3558352" y="121969"/>
                  <a:pt x="3600400" y="362564"/>
                </a:cubicBezTo>
                <a:cubicBezTo>
                  <a:pt x="3648559" y="486277"/>
                  <a:pt x="3561233" y="579357"/>
                  <a:pt x="3600400" y="788565"/>
                </a:cubicBezTo>
                <a:cubicBezTo>
                  <a:pt x="3639567" y="997773"/>
                  <a:pt x="3559012" y="1034314"/>
                  <a:pt x="3600400" y="1268949"/>
                </a:cubicBezTo>
                <a:lnTo>
                  <a:pt x="3600400" y="1268949"/>
                </a:lnTo>
                <a:cubicBezTo>
                  <a:pt x="3635149" y="1474565"/>
                  <a:pt x="3580020" y="1698845"/>
                  <a:pt x="3600400" y="1812784"/>
                </a:cubicBezTo>
                <a:lnTo>
                  <a:pt x="3600400" y="1812777"/>
                </a:lnTo>
                <a:cubicBezTo>
                  <a:pt x="3613212" y="1991519"/>
                  <a:pt x="3428794" y="2160155"/>
                  <a:pt x="3237836" y="2175341"/>
                </a:cubicBezTo>
                <a:cubicBezTo>
                  <a:pt x="3128362" y="2221705"/>
                  <a:pt x="2838904" y="2135621"/>
                  <a:pt x="2693366" y="2175341"/>
                </a:cubicBezTo>
                <a:cubicBezTo>
                  <a:pt x="2547828" y="2215061"/>
                  <a:pt x="2380381" y="2147236"/>
                  <a:pt x="2148897" y="2175341"/>
                </a:cubicBezTo>
                <a:cubicBezTo>
                  <a:pt x="1917413" y="2203446"/>
                  <a:pt x="1771763" y="2118739"/>
                  <a:pt x="1500167" y="2175341"/>
                </a:cubicBezTo>
                <a:cubicBezTo>
                  <a:pt x="1484689" y="2265941"/>
                  <a:pt x="1446338" y="2361447"/>
                  <a:pt x="1443400" y="2426810"/>
                </a:cubicBezTo>
                <a:cubicBezTo>
                  <a:pt x="1271673" y="2410070"/>
                  <a:pt x="1240710" y="2331430"/>
                  <a:pt x="1030167" y="2303590"/>
                </a:cubicBezTo>
                <a:cubicBezTo>
                  <a:pt x="819624" y="2275750"/>
                  <a:pt x="705634" y="2161248"/>
                  <a:pt x="600067" y="2175341"/>
                </a:cubicBezTo>
                <a:cubicBezTo>
                  <a:pt x="489279" y="2195127"/>
                  <a:pt x="455676" y="2157575"/>
                  <a:pt x="362564" y="2175341"/>
                </a:cubicBezTo>
                <a:cubicBezTo>
                  <a:pt x="191664" y="2169805"/>
                  <a:pt x="55557" y="2031227"/>
                  <a:pt x="0" y="1812777"/>
                </a:cubicBezTo>
                <a:lnTo>
                  <a:pt x="0" y="1812784"/>
                </a:lnTo>
                <a:cubicBezTo>
                  <a:pt x="-24111" y="1651317"/>
                  <a:pt x="49469" y="1469820"/>
                  <a:pt x="0" y="1268949"/>
                </a:cubicBezTo>
                <a:lnTo>
                  <a:pt x="0" y="1268949"/>
                </a:lnTo>
                <a:cubicBezTo>
                  <a:pt x="-28060" y="1125823"/>
                  <a:pt x="17353" y="927433"/>
                  <a:pt x="0" y="824820"/>
                </a:cubicBezTo>
                <a:cubicBezTo>
                  <a:pt x="-17353" y="722207"/>
                  <a:pt x="30564" y="465443"/>
                  <a:pt x="0" y="362564"/>
                </a:cubicBezTo>
                <a:close/>
              </a:path>
            </a:pathLst>
          </a:custGeom>
          <a:solidFill>
            <a:schemeClr val="accent6">
              <a:lumMod val="20000"/>
              <a:lumOff val="80000"/>
            </a:schemeClr>
          </a:solid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Speech Bubble: Rectangle with Corners Rounded 3">
            <a:extLst>
              <a:ext uri="{FF2B5EF4-FFF2-40B4-BE49-F238E27FC236}">
                <a16:creationId xmlns:a16="http://schemas.microsoft.com/office/drawing/2014/main" id="{676DD17F-82DC-9EC0-8BCF-68D35C198261}"/>
              </a:ext>
            </a:extLst>
          </p:cNvPr>
          <p:cNvSpPr/>
          <p:nvPr/>
        </p:nvSpPr>
        <p:spPr>
          <a:xfrm>
            <a:off x="1588979" y="36046"/>
            <a:ext cx="3600400" cy="4119880"/>
          </a:xfrm>
          <a:custGeom>
            <a:avLst/>
            <a:gdLst>
              <a:gd name="connsiteX0" fmla="*/ 0 w 3600400"/>
              <a:gd name="connsiteY0" fmla="*/ 600079 h 4119880"/>
              <a:gd name="connsiteX1" fmla="*/ 600079 w 3600400"/>
              <a:gd name="connsiteY1" fmla="*/ 0 h 4119880"/>
              <a:gd name="connsiteX2" fmla="*/ 600067 w 3600400"/>
              <a:gd name="connsiteY2" fmla="*/ 0 h 4119880"/>
              <a:gd name="connsiteX3" fmla="*/ 600067 w 3600400"/>
              <a:gd name="connsiteY3" fmla="*/ 0 h 4119880"/>
              <a:gd name="connsiteX4" fmla="*/ 1041116 w 3600400"/>
              <a:gd name="connsiteY4" fmla="*/ 0 h 4119880"/>
              <a:gd name="connsiteX5" fmla="*/ 1500167 w 3600400"/>
              <a:gd name="connsiteY5" fmla="*/ 0 h 4119880"/>
              <a:gd name="connsiteX6" fmla="*/ 2015220 w 3600400"/>
              <a:gd name="connsiteY6" fmla="*/ 0 h 4119880"/>
              <a:gd name="connsiteX7" fmla="*/ 2470267 w 3600400"/>
              <a:gd name="connsiteY7" fmla="*/ 0 h 4119880"/>
              <a:gd name="connsiteX8" fmla="*/ 3000321 w 3600400"/>
              <a:gd name="connsiteY8" fmla="*/ 0 h 4119880"/>
              <a:gd name="connsiteX9" fmla="*/ 3600400 w 3600400"/>
              <a:gd name="connsiteY9" fmla="*/ 600079 h 4119880"/>
              <a:gd name="connsiteX10" fmla="*/ 3600400 w 3600400"/>
              <a:gd name="connsiteY10" fmla="*/ 686647 h 4119880"/>
              <a:gd name="connsiteX11" fmla="*/ 3600400 w 3600400"/>
              <a:gd name="connsiteY11" fmla="*/ 686647 h 4119880"/>
              <a:gd name="connsiteX12" fmla="*/ 3600400 w 3600400"/>
              <a:gd name="connsiteY12" fmla="*/ 1211932 h 4119880"/>
              <a:gd name="connsiteX13" fmla="*/ 3600400 w 3600400"/>
              <a:gd name="connsiteY13" fmla="*/ 1716617 h 4119880"/>
              <a:gd name="connsiteX14" fmla="*/ 3600400 w 3600400"/>
              <a:gd name="connsiteY14" fmla="*/ 2113317 h 4119880"/>
              <a:gd name="connsiteX15" fmla="*/ 3600400 w 3600400"/>
              <a:gd name="connsiteY15" fmla="*/ 2582145 h 4119880"/>
              <a:gd name="connsiteX16" fmla="*/ 3600400 w 3600400"/>
              <a:gd name="connsiteY16" fmla="*/ 3032941 h 4119880"/>
              <a:gd name="connsiteX17" fmla="*/ 3600400 w 3600400"/>
              <a:gd name="connsiteY17" fmla="*/ 3519801 h 4119880"/>
              <a:gd name="connsiteX18" fmla="*/ 3000321 w 3600400"/>
              <a:gd name="connsiteY18" fmla="*/ 4119880 h 4119880"/>
              <a:gd name="connsiteX19" fmla="*/ 2515271 w 3600400"/>
              <a:gd name="connsiteY19" fmla="*/ 4119880 h 4119880"/>
              <a:gd name="connsiteX20" fmla="*/ 1985217 w 3600400"/>
              <a:gd name="connsiteY20" fmla="*/ 4119880 h 4119880"/>
              <a:gd name="connsiteX21" fmla="*/ 1500167 w 3600400"/>
              <a:gd name="connsiteY21" fmla="*/ 4119880 h 4119880"/>
              <a:gd name="connsiteX22" fmla="*/ 1041116 w 3600400"/>
              <a:gd name="connsiteY22" fmla="*/ 4119880 h 4119880"/>
              <a:gd name="connsiteX23" fmla="*/ 600067 w 3600400"/>
              <a:gd name="connsiteY23" fmla="*/ 4119880 h 4119880"/>
              <a:gd name="connsiteX24" fmla="*/ 600067 w 3600400"/>
              <a:gd name="connsiteY24" fmla="*/ 4119880 h 4119880"/>
              <a:gd name="connsiteX25" fmla="*/ 600079 w 3600400"/>
              <a:gd name="connsiteY25" fmla="*/ 4119880 h 4119880"/>
              <a:gd name="connsiteX26" fmla="*/ 0 w 3600400"/>
              <a:gd name="connsiteY26" fmla="*/ 3519801 h 4119880"/>
              <a:gd name="connsiteX27" fmla="*/ 0 w 3600400"/>
              <a:gd name="connsiteY27" fmla="*/ 3050973 h 4119880"/>
              <a:gd name="connsiteX28" fmla="*/ 0 w 3600400"/>
              <a:gd name="connsiteY28" fmla="*/ 2618209 h 4119880"/>
              <a:gd name="connsiteX29" fmla="*/ 0 w 3600400"/>
              <a:gd name="connsiteY29" fmla="*/ 2131349 h 4119880"/>
              <a:gd name="connsiteX30" fmla="*/ 0 w 3600400"/>
              <a:gd name="connsiteY30" fmla="*/ 1716617 h 4119880"/>
              <a:gd name="connsiteX31" fmla="*/ -313146 w 3600400"/>
              <a:gd name="connsiteY31" fmla="*/ 1886060 h 4119880"/>
              <a:gd name="connsiteX32" fmla="*/ -614012 w 3600400"/>
              <a:gd name="connsiteY32" fmla="*/ 2048858 h 4119880"/>
              <a:gd name="connsiteX33" fmla="*/ -421622 w 3600400"/>
              <a:gd name="connsiteY33" fmla="*/ 1622032 h 4119880"/>
              <a:gd name="connsiteX34" fmla="*/ -210811 w 3600400"/>
              <a:gd name="connsiteY34" fmla="*/ 1154339 h 4119880"/>
              <a:gd name="connsiteX35" fmla="*/ 0 w 3600400"/>
              <a:gd name="connsiteY35" fmla="*/ 686647 h 4119880"/>
              <a:gd name="connsiteX36" fmla="*/ 0 w 3600400"/>
              <a:gd name="connsiteY36" fmla="*/ 600079 h 4119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600400" h="4119880" fill="none" extrusionOk="0">
                <a:moveTo>
                  <a:pt x="0" y="600079"/>
                </a:moveTo>
                <a:cubicBezTo>
                  <a:pt x="-74046" y="250701"/>
                  <a:pt x="327708" y="22000"/>
                  <a:pt x="600079" y="0"/>
                </a:cubicBezTo>
                <a:cubicBezTo>
                  <a:pt x="600073" y="1"/>
                  <a:pt x="600071" y="-1"/>
                  <a:pt x="600067" y="0"/>
                </a:cubicBezTo>
                <a:lnTo>
                  <a:pt x="600067" y="0"/>
                </a:lnTo>
                <a:cubicBezTo>
                  <a:pt x="702354" y="-41782"/>
                  <a:pt x="850960" y="9864"/>
                  <a:pt x="1041116" y="0"/>
                </a:cubicBezTo>
                <a:cubicBezTo>
                  <a:pt x="1231272" y="-9864"/>
                  <a:pt x="1278324" y="21063"/>
                  <a:pt x="1500167" y="0"/>
                </a:cubicBezTo>
                <a:cubicBezTo>
                  <a:pt x="1686672" y="-32794"/>
                  <a:pt x="1763450" y="15062"/>
                  <a:pt x="2015220" y="0"/>
                </a:cubicBezTo>
                <a:cubicBezTo>
                  <a:pt x="2266990" y="-15062"/>
                  <a:pt x="2261453" y="24653"/>
                  <a:pt x="2470267" y="0"/>
                </a:cubicBezTo>
                <a:cubicBezTo>
                  <a:pt x="2679081" y="-24653"/>
                  <a:pt x="2849587" y="26453"/>
                  <a:pt x="3000321" y="0"/>
                </a:cubicBezTo>
                <a:cubicBezTo>
                  <a:pt x="3328025" y="-12550"/>
                  <a:pt x="3643172" y="294253"/>
                  <a:pt x="3600400" y="600079"/>
                </a:cubicBezTo>
                <a:cubicBezTo>
                  <a:pt x="3602700" y="630032"/>
                  <a:pt x="3593742" y="647743"/>
                  <a:pt x="3600400" y="686647"/>
                </a:cubicBezTo>
                <a:lnTo>
                  <a:pt x="3600400" y="686647"/>
                </a:lnTo>
                <a:cubicBezTo>
                  <a:pt x="3644632" y="892988"/>
                  <a:pt x="3544926" y="1081302"/>
                  <a:pt x="3600400" y="1211932"/>
                </a:cubicBezTo>
                <a:cubicBezTo>
                  <a:pt x="3655874" y="1342563"/>
                  <a:pt x="3561335" y="1594751"/>
                  <a:pt x="3600400" y="1716617"/>
                </a:cubicBezTo>
                <a:cubicBezTo>
                  <a:pt x="3635650" y="1842246"/>
                  <a:pt x="3595470" y="1923112"/>
                  <a:pt x="3600400" y="2113317"/>
                </a:cubicBezTo>
                <a:cubicBezTo>
                  <a:pt x="3605330" y="2303522"/>
                  <a:pt x="3585365" y="2474907"/>
                  <a:pt x="3600400" y="2582145"/>
                </a:cubicBezTo>
                <a:cubicBezTo>
                  <a:pt x="3615435" y="2689383"/>
                  <a:pt x="3546580" y="2941497"/>
                  <a:pt x="3600400" y="3032941"/>
                </a:cubicBezTo>
                <a:cubicBezTo>
                  <a:pt x="3654220" y="3124385"/>
                  <a:pt x="3596813" y="3377709"/>
                  <a:pt x="3600400" y="3519801"/>
                </a:cubicBezTo>
                <a:cubicBezTo>
                  <a:pt x="3602048" y="3819406"/>
                  <a:pt x="3326392" y="4144948"/>
                  <a:pt x="3000321" y="4119880"/>
                </a:cubicBezTo>
                <a:cubicBezTo>
                  <a:pt x="2873429" y="4157196"/>
                  <a:pt x="2732998" y="4081452"/>
                  <a:pt x="2515271" y="4119880"/>
                </a:cubicBezTo>
                <a:cubicBezTo>
                  <a:pt x="2297544" y="4158308"/>
                  <a:pt x="2099318" y="4094950"/>
                  <a:pt x="1985217" y="4119880"/>
                </a:cubicBezTo>
                <a:cubicBezTo>
                  <a:pt x="1871116" y="4144810"/>
                  <a:pt x="1679919" y="4068459"/>
                  <a:pt x="1500167" y="4119880"/>
                </a:cubicBezTo>
                <a:cubicBezTo>
                  <a:pt x="1384661" y="4151610"/>
                  <a:pt x="1152084" y="4094317"/>
                  <a:pt x="1041116" y="4119880"/>
                </a:cubicBezTo>
                <a:cubicBezTo>
                  <a:pt x="930148" y="4145443"/>
                  <a:pt x="796009" y="4093480"/>
                  <a:pt x="600067" y="4119880"/>
                </a:cubicBezTo>
                <a:lnTo>
                  <a:pt x="600067" y="4119880"/>
                </a:lnTo>
                <a:cubicBezTo>
                  <a:pt x="600072" y="4119879"/>
                  <a:pt x="600077" y="4119881"/>
                  <a:pt x="600079" y="4119880"/>
                </a:cubicBezTo>
                <a:cubicBezTo>
                  <a:pt x="296309" y="4072935"/>
                  <a:pt x="64177" y="3804479"/>
                  <a:pt x="0" y="3519801"/>
                </a:cubicBezTo>
                <a:cubicBezTo>
                  <a:pt x="-42426" y="3403131"/>
                  <a:pt x="9557" y="3176356"/>
                  <a:pt x="0" y="3050973"/>
                </a:cubicBezTo>
                <a:cubicBezTo>
                  <a:pt x="-9557" y="2925590"/>
                  <a:pt x="47455" y="2729214"/>
                  <a:pt x="0" y="2618209"/>
                </a:cubicBezTo>
                <a:cubicBezTo>
                  <a:pt x="-47455" y="2507204"/>
                  <a:pt x="11077" y="2336905"/>
                  <a:pt x="0" y="2131349"/>
                </a:cubicBezTo>
                <a:cubicBezTo>
                  <a:pt x="-11077" y="1925793"/>
                  <a:pt x="1085" y="1813697"/>
                  <a:pt x="0" y="1716617"/>
                </a:cubicBezTo>
                <a:cubicBezTo>
                  <a:pt x="-125986" y="1806571"/>
                  <a:pt x="-208532" y="1821618"/>
                  <a:pt x="-313146" y="1886060"/>
                </a:cubicBezTo>
                <a:cubicBezTo>
                  <a:pt x="-417760" y="1950502"/>
                  <a:pt x="-519886" y="1989575"/>
                  <a:pt x="-614012" y="2048858"/>
                </a:cubicBezTo>
                <a:cubicBezTo>
                  <a:pt x="-618901" y="1938981"/>
                  <a:pt x="-451931" y="1803220"/>
                  <a:pt x="-421622" y="1622032"/>
                </a:cubicBezTo>
                <a:cubicBezTo>
                  <a:pt x="-391313" y="1440844"/>
                  <a:pt x="-247694" y="1320713"/>
                  <a:pt x="-210811" y="1154339"/>
                </a:cubicBezTo>
                <a:cubicBezTo>
                  <a:pt x="-173927" y="987965"/>
                  <a:pt x="-59414" y="931211"/>
                  <a:pt x="0" y="686647"/>
                </a:cubicBezTo>
                <a:cubicBezTo>
                  <a:pt x="-6552" y="658487"/>
                  <a:pt x="7795" y="635897"/>
                  <a:pt x="0" y="600079"/>
                </a:cubicBezTo>
                <a:close/>
              </a:path>
              <a:path w="3600400" h="4119880" stroke="0" extrusionOk="0">
                <a:moveTo>
                  <a:pt x="0" y="600079"/>
                </a:moveTo>
                <a:cubicBezTo>
                  <a:pt x="-42660" y="356084"/>
                  <a:pt x="275118" y="55064"/>
                  <a:pt x="600079" y="0"/>
                </a:cubicBezTo>
                <a:cubicBezTo>
                  <a:pt x="600074" y="1"/>
                  <a:pt x="600072" y="0"/>
                  <a:pt x="600067" y="0"/>
                </a:cubicBezTo>
                <a:lnTo>
                  <a:pt x="600067" y="0"/>
                </a:lnTo>
                <a:cubicBezTo>
                  <a:pt x="697486" y="-28262"/>
                  <a:pt x="917068" y="28870"/>
                  <a:pt x="1050117" y="0"/>
                </a:cubicBezTo>
                <a:cubicBezTo>
                  <a:pt x="1183166" y="-28870"/>
                  <a:pt x="1368300" y="7156"/>
                  <a:pt x="1500167" y="0"/>
                </a:cubicBezTo>
                <a:cubicBezTo>
                  <a:pt x="1713218" y="-15886"/>
                  <a:pt x="1850474" y="58572"/>
                  <a:pt x="2000218" y="0"/>
                </a:cubicBezTo>
                <a:cubicBezTo>
                  <a:pt x="2149962" y="-58572"/>
                  <a:pt x="2286325" y="47741"/>
                  <a:pt x="2500270" y="0"/>
                </a:cubicBezTo>
                <a:cubicBezTo>
                  <a:pt x="2714215" y="-47741"/>
                  <a:pt x="2892390" y="17174"/>
                  <a:pt x="3000321" y="0"/>
                </a:cubicBezTo>
                <a:cubicBezTo>
                  <a:pt x="3364191" y="3741"/>
                  <a:pt x="3588376" y="257125"/>
                  <a:pt x="3600400" y="600079"/>
                </a:cubicBezTo>
                <a:cubicBezTo>
                  <a:pt x="3606207" y="641174"/>
                  <a:pt x="3594663" y="653205"/>
                  <a:pt x="3600400" y="686647"/>
                </a:cubicBezTo>
                <a:lnTo>
                  <a:pt x="3600400" y="686647"/>
                </a:lnTo>
                <a:cubicBezTo>
                  <a:pt x="3621608" y="896263"/>
                  <a:pt x="3556272" y="1041705"/>
                  <a:pt x="3600400" y="1170733"/>
                </a:cubicBezTo>
                <a:cubicBezTo>
                  <a:pt x="3644528" y="1299761"/>
                  <a:pt x="3558413" y="1545101"/>
                  <a:pt x="3600400" y="1716617"/>
                </a:cubicBezTo>
                <a:cubicBezTo>
                  <a:pt x="3619060" y="1954629"/>
                  <a:pt x="3552033" y="2049003"/>
                  <a:pt x="3600400" y="2203477"/>
                </a:cubicBezTo>
                <a:cubicBezTo>
                  <a:pt x="3648767" y="2357951"/>
                  <a:pt x="3578875" y="2463451"/>
                  <a:pt x="3600400" y="2672305"/>
                </a:cubicBezTo>
                <a:cubicBezTo>
                  <a:pt x="3621925" y="2881159"/>
                  <a:pt x="3591039" y="2928637"/>
                  <a:pt x="3600400" y="3105069"/>
                </a:cubicBezTo>
                <a:cubicBezTo>
                  <a:pt x="3609761" y="3281501"/>
                  <a:pt x="3598006" y="3357871"/>
                  <a:pt x="3600400" y="3519801"/>
                </a:cubicBezTo>
                <a:cubicBezTo>
                  <a:pt x="3663962" y="3831662"/>
                  <a:pt x="3350505" y="4081286"/>
                  <a:pt x="3000321" y="4119880"/>
                </a:cubicBezTo>
                <a:cubicBezTo>
                  <a:pt x="2862833" y="4170056"/>
                  <a:pt x="2708642" y="4068907"/>
                  <a:pt x="2500270" y="4119880"/>
                </a:cubicBezTo>
                <a:cubicBezTo>
                  <a:pt x="2291898" y="4170853"/>
                  <a:pt x="2132515" y="4090658"/>
                  <a:pt x="2030221" y="4119880"/>
                </a:cubicBezTo>
                <a:cubicBezTo>
                  <a:pt x="1927927" y="4149102"/>
                  <a:pt x="1645779" y="4103085"/>
                  <a:pt x="1500167" y="4119880"/>
                </a:cubicBezTo>
                <a:cubicBezTo>
                  <a:pt x="1339313" y="4123280"/>
                  <a:pt x="1179581" y="4111663"/>
                  <a:pt x="1059118" y="4119880"/>
                </a:cubicBezTo>
                <a:cubicBezTo>
                  <a:pt x="938655" y="4128097"/>
                  <a:pt x="734529" y="4070466"/>
                  <a:pt x="600067" y="4119880"/>
                </a:cubicBezTo>
                <a:lnTo>
                  <a:pt x="600067" y="4119880"/>
                </a:lnTo>
                <a:cubicBezTo>
                  <a:pt x="600073" y="4119879"/>
                  <a:pt x="600076" y="4119881"/>
                  <a:pt x="600079" y="4119880"/>
                </a:cubicBezTo>
                <a:cubicBezTo>
                  <a:pt x="327658" y="4142417"/>
                  <a:pt x="28198" y="3834900"/>
                  <a:pt x="0" y="3519801"/>
                </a:cubicBezTo>
                <a:cubicBezTo>
                  <a:pt x="-31437" y="3416489"/>
                  <a:pt x="8364" y="3150426"/>
                  <a:pt x="0" y="3050973"/>
                </a:cubicBezTo>
                <a:cubicBezTo>
                  <a:pt x="-8364" y="2951520"/>
                  <a:pt x="8711" y="2738987"/>
                  <a:pt x="0" y="2636241"/>
                </a:cubicBezTo>
                <a:cubicBezTo>
                  <a:pt x="-8711" y="2533495"/>
                  <a:pt x="49652" y="2345580"/>
                  <a:pt x="0" y="2185445"/>
                </a:cubicBezTo>
                <a:cubicBezTo>
                  <a:pt x="-49652" y="2025310"/>
                  <a:pt x="3225" y="1926324"/>
                  <a:pt x="0" y="1716617"/>
                </a:cubicBezTo>
                <a:cubicBezTo>
                  <a:pt x="-59239" y="1782276"/>
                  <a:pt x="-228739" y="1807618"/>
                  <a:pt x="-300866" y="1879415"/>
                </a:cubicBezTo>
                <a:cubicBezTo>
                  <a:pt x="-372993" y="1951213"/>
                  <a:pt x="-486562" y="1950176"/>
                  <a:pt x="-614012" y="2048858"/>
                </a:cubicBezTo>
                <a:cubicBezTo>
                  <a:pt x="-616057" y="1936681"/>
                  <a:pt x="-482326" y="1771166"/>
                  <a:pt x="-421622" y="1622032"/>
                </a:cubicBezTo>
                <a:cubicBezTo>
                  <a:pt x="-360918" y="1472898"/>
                  <a:pt x="-246311" y="1361123"/>
                  <a:pt x="-216951" y="1167962"/>
                </a:cubicBezTo>
                <a:cubicBezTo>
                  <a:pt x="-187591" y="974801"/>
                  <a:pt x="-60385" y="855164"/>
                  <a:pt x="0" y="686647"/>
                </a:cubicBezTo>
                <a:cubicBezTo>
                  <a:pt x="-2933" y="648944"/>
                  <a:pt x="484" y="627786"/>
                  <a:pt x="0" y="600079"/>
                </a:cubicBezTo>
                <a:close/>
              </a:path>
            </a:pathLst>
          </a:custGeom>
          <a:solidFill>
            <a:schemeClr val="accent6">
              <a:lumMod val="20000"/>
              <a:lumOff val="80000"/>
            </a:schemeClr>
          </a:solid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55FA6153-2F36-8286-B4A3-3A2568463145}"/>
              </a:ext>
            </a:extLst>
          </p:cNvPr>
          <p:cNvSpPr txBox="1"/>
          <p:nvPr/>
        </p:nvSpPr>
        <p:spPr>
          <a:xfrm>
            <a:off x="1907394" y="249326"/>
            <a:ext cx="3312678" cy="3539430"/>
          </a:xfrm>
          <a:prstGeom prst="rect">
            <a:avLst/>
          </a:prstGeom>
          <a:noFill/>
        </p:spPr>
        <p:txBody>
          <a:bodyPr wrap="square" rtlCol="0">
            <a:spAutoFit/>
          </a:bodyPr>
          <a:lstStyle/>
          <a:p>
            <a:pPr algn="ctr"/>
            <a:r>
              <a:rPr lang="en-GB" sz="1600" dirty="0">
                <a:solidFill>
                  <a:schemeClr val="bg1">
                    <a:lumMod val="50000"/>
                  </a:schemeClr>
                </a:solidFill>
                <a:latin typeface="Arial Bold" panose="020B0704020202020204" pitchFamily="34" charset="0"/>
                <a:cs typeface="Arial Bold" panose="020B0704020202020204" pitchFamily="34" charset="0"/>
              </a:rPr>
              <a:t>A wet dream is when a male ejaculates during sleep.</a:t>
            </a:r>
          </a:p>
          <a:p>
            <a:pPr algn="ctr"/>
            <a:endParaRPr lang="en-GB" sz="1600" dirty="0">
              <a:solidFill>
                <a:schemeClr val="bg1">
                  <a:lumMod val="50000"/>
                </a:schemeClr>
              </a:solidFill>
              <a:latin typeface="Arial Bold" panose="020B0704020202020204" pitchFamily="34" charset="0"/>
              <a:cs typeface="Arial Bold" panose="020B0704020202020204" pitchFamily="34" charset="0"/>
            </a:endParaRPr>
          </a:p>
          <a:p>
            <a:pPr algn="ctr"/>
            <a:r>
              <a:rPr lang="en-GB" sz="1600" dirty="0">
                <a:solidFill>
                  <a:schemeClr val="bg1">
                    <a:lumMod val="50000"/>
                  </a:schemeClr>
                </a:solidFill>
                <a:latin typeface="Arial Bold" panose="020B0704020202020204" pitchFamily="34" charset="0"/>
                <a:cs typeface="Arial Bold" panose="020B0704020202020204" pitchFamily="34" charset="0"/>
              </a:rPr>
              <a:t>Puberty hormones cause natural physical responses during deep sleep</a:t>
            </a:r>
          </a:p>
          <a:p>
            <a:pPr algn="ctr"/>
            <a:endParaRPr lang="en-GB" sz="1600" dirty="0">
              <a:solidFill>
                <a:schemeClr val="bg1">
                  <a:lumMod val="50000"/>
                </a:schemeClr>
              </a:solidFill>
              <a:latin typeface="Arial Bold" panose="020B0704020202020204" pitchFamily="34" charset="0"/>
              <a:cs typeface="Arial Bold" panose="020B0704020202020204" pitchFamily="34" charset="0"/>
            </a:endParaRPr>
          </a:p>
          <a:p>
            <a:pPr algn="ctr"/>
            <a:r>
              <a:rPr lang="en-GB" sz="1600" dirty="0">
                <a:solidFill>
                  <a:schemeClr val="bg1">
                    <a:lumMod val="50000"/>
                  </a:schemeClr>
                </a:solidFill>
                <a:latin typeface="Arial Bold" panose="020B0704020202020204" pitchFamily="34" charset="0"/>
                <a:cs typeface="Arial Bold" panose="020B0704020202020204" pitchFamily="34" charset="0"/>
              </a:rPr>
              <a:t>You may wake up and notice a small wet/sticky patch. </a:t>
            </a:r>
          </a:p>
          <a:p>
            <a:pPr algn="ctr"/>
            <a:endParaRPr lang="en-GB" sz="1600" dirty="0">
              <a:solidFill>
                <a:schemeClr val="bg1">
                  <a:lumMod val="50000"/>
                </a:schemeClr>
              </a:solidFill>
              <a:latin typeface="Arial Bold" panose="020B0704020202020204" pitchFamily="34" charset="0"/>
              <a:cs typeface="Arial Bold" panose="020B0704020202020204" pitchFamily="34" charset="0"/>
            </a:endParaRPr>
          </a:p>
          <a:p>
            <a:pPr algn="ctr"/>
            <a:r>
              <a:rPr lang="en-GB" sz="1600" dirty="0">
                <a:solidFill>
                  <a:schemeClr val="bg1">
                    <a:lumMod val="50000"/>
                  </a:schemeClr>
                </a:solidFill>
                <a:latin typeface="Arial Bold" panose="020B0704020202020204" pitchFamily="34" charset="0"/>
                <a:cs typeface="Arial Bold" panose="020B0704020202020204" pitchFamily="34" charset="0"/>
              </a:rPr>
              <a:t>You cannot control wet dreams; most males, but not all, have them, and they happen less in adulthood.</a:t>
            </a:r>
          </a:p>
        </p:txBody>
      </p:sp>
      <p:pic>
        <p:nvPicPr>
          <p:cNvPr id="9" name="Picture 8">
            <a:extLst>
              <a:ext uri="{FF2B5EF4-FFF2-40B4-BE49-F238E27FC236}">
                <a16:creationId xmlns:a16="http://schemas.microsoft.com/office/drawing/2014/main" id="{3FF6CCA7-F050-32E3-8F3C-E77619B1024C}"/>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3581" b="97917" l="6641" r="89844">
                        <a14:foregroundMark x1="57031" y1="74870" x2="37695" y2="82682"/>
                        <a14:foregroundMark x1="37695" y1="82682" x2="37305" y2="82682"/>
                        <a14:foregroundMark x1="32715" y1="64193" x2="44824" y2="69596"/>
                        <a14:foregroundMark x1="44824" y1="69596" x2="79688" y2="95573"/>
                        <a14:foregroundMark x1="80371" y1="80664" x2="64648" y2="64974"/>
                        <a14:foregroundMark x1="64648" y1="64974" x2="47363" y2="63086"/>
                        <a14:foregroundMark x1="47363" y1="63086" x2="23047" y2="66667"/>
                        <a14:foregroundMark x1="23047" y1="66667" x2="9180" y2="93164"/>
                        <a14:foregroundMark x1="9180" y1="93164" x2="27441" y2="93424"/>
                        <a14:foregroundMark x1="27441" y1="93424" x2="32715" y2="92904"/>
                        <a14:foregroundMark x1="59668" y1="73112" x2="43848" y2="87174"/>
                        <a14:foregroundMark x1="43848" y1="87174" x2="76172" y2="76693"/>
                        <a14:foregroundMark x1="76172" y1="76693" x2="45703" y2="68229"/>
                        <a14:foregroundMark x1="45703" y1="68229" x2="34961" y2="72201"/>
                        <a14:foregroundMark x1="38379" y1="72005" x2="37891" y2="95898"/>
                        <a14:foregroundMark x1="37891" y1="95898" x2="48047" y2="81576"/>
                        <a14:foregroundMark x1="48047" y1="81576" x2="15625" y2="72461"/>
                        <a14:foregroundMark x1="69629" y1="94857" x2="54980" y2="97917"/>
                        <a14:foregroundMark x1="54980" y1="97917" x2="26660" y2="97526"/>
                        <a14:foregroundMark x1="44043" y1="34635" x2="43359" y2="36458"/>
                        <a14:foregroundMark x1="45020" y1="47135" x2="64160" y2="49219"/>
                        <a14:foregroundMark x1="64160" y1="49219" x2="66309" y2="48438"/>
                        <a14:foregroundMark x1="54004" y1="49805" x2="41309" y2="45573"/>
                        <a14:foregroundMark x1="41309" y1="45573" x2="41309" y2="45573"/>
                        <a14:foregroundMark x1="66309" y1="34440" x2="66016" y2="23568"/>
                        <a14:foregroundMark x1="70703" y1="13802" x2="38672" y2="8203"/>
                        <a14:foregroundMark x1="48633" y1="4232" x2="50293" y2="3581"/>
                        <a14:foregroundMark x1="58008" y1="3581" x2="58008" y2="3581"/>
                        <a14:foregroundMark x1="42285" y1="3581" x2="42285" y2="3581"/>
                        <a14:foregroundMark x1="6641" y1="83789" x2="6641" y2="83789"/>
                      </a14:backgroundRemoval>
                    </a14:imgEffect>
                  </a14:imgLayer>
                </a14:imgProps>
              </a:ext>
              <a:ext uri="{28A0092B-C50C-407E-A947-70E740481C1C}">
                <a14:useLocalDpi xmlns:a14="http://schemas.microsoft.com/office/drawing/2010/main"/>
              </a:ext>
            </a:extLst>
          </a:blip>
          <a:stretch>
            <a:fillRect/>
          </a:stretch>
        </p:blipFill>
        <p:spPr>
          <a:xfrm>
            <a:off x="539552" y="2427734"/>
            <a:ext cx="1810510" cy="2715766"/>
          </a:xfrm>
          <a:prstGeom prst="rect">
            <a:avLst/>
          </a:prstGeom>
        </p:spPr>
      </p:pic>
      <p:pic>
        <p:nvPicPr>
          <p:cNvPr id="5" name="Picture 4">
            <a:extLst>
              <a:ext uri="{FF2B5EF4-FFF2-40B4-BE49-F238E27FC236}">
                <a16:creationId xmlns:a16="http://schemas.microsoft.com/office/drawing/2014/main" id="{19C94459-030B-3A2A-F6F8-37B0EF432958}"/>
              </a:ext>
            </a:extLst>
          </p:cNvPr>
          <p:cNvPicPr>
            <a:picLocks noChangeAspect="1"/>
          </p:cNvPicPr>
          <p:nvPr/>
        </p:nvPicPr>
        <p:blipFill>
          <a:blip r:embed="rId5" cstate="email">
            <a:extLst>
              <a:ext uri="{BEBA8EAE-BF5A-486C-A8C5-ECC9F3942E4B}">
                <a14:imgProps xmlns:a14="http://schemas.microsoft.com/office/drawing/2010/main">
                  <a14:imgLayer r:embed="rId6">
                    <a14:imgEffect>
                      <a14:backgroundRemoval t="13922" b="100000" l="432" r="100000">
                        <a14:foregroundMark x1="17081" y1="43039" x2="37730" y2="52866"/>
                        <a14:foregroundMark x1="37730" y1="52866" x2="37730" y2="53139"/>
                        <a14:foregroundMark x1="2270" y1="50500" x2="8649" y2="75887"/>
                        <a14:foregroundMark x1="8649" y1="75887" x2="8216" y2="76888"/>
                        <a14:foregroundMark x1="4757" y1="50773" x2="432" y2="59418"/>
                        <a14:foregroundMark x1="53514" y1="14013" x2="53514" y2="14013"/>
                        <a14:foregroundMark x1="76973" y1="96178" x2="44649" y2="81620"/>
                        <a14:foregroundMark x1="71027" y1="84531" x2="87459" y2="99909"/>
                        <a14:foregroundMark x1="71027" y1="84531" x2="71027" y2="83803"/>
                        <a14:foregroundMark x1="13405" y1="91629" x2="19568" y2="99909"/>
                        <a14:foregroundMark x1="62270" y1="95814" x2="48432" y2="99909"/>
                        <a14:foregroundMark x1="93730" y1="86351" x2="85514" y2="99909"/>
                        <a14:foregroundMark x1="94486" y1="83167" x2="96973" y2="99909"/>
                      </a14:backgroundRemoval>
                    </a14:imgEffect>
                  </a14:imgLayer>
                </a14:imgProps>
              </a:ext>
              <a:ext uri="{28A0092B-C50C-407E-A947-70E740481C1C}">
                <a14:useLocalDpi xmlns:a14="http://schemas.microsoft.com/office/drawing/2010/main"/>
              </a:ext>
            </a:extLst>
          </a:blip>
          <a:srcRect/>
          <a:stretch/>
        </p:blipFill>
        <p:spPr>
          <a:xfrm>
            <a:off x="6084478" y="1945135"/>
            <a:ext cx="3096034" cy="3680963"/>
          </a:xfrm>
          <a:prstGeom prst="rect">
            <a:avLst/>
          </a:prstGeom>
        </p:spPr>
      </p:pic>
      <p:sp>
        <p:nvSpPr>
          <p:cNvPr id="14" name="TextBox 13">
            <a:extLst>
              <a:ext uri="{FF2B5EF4-FFF2-40B4-BE49-F238E27FC236}">
                <a16:creationId xmlns:a16="http://schemas.microsoft.com/office/drawing/2014/main" id="{68211501-9755-3ECC-22AE-27EA9A687C0F}"/>
              </a:ext>
            </a:extLst>
          </p:cNvPr>
          <p:cNvSpPr txBox="1"/>
          <p:nvPr/>
        </p:nvSpPr>
        <p:spPr>
          <a:xfrm>
            <a:off x="5499641" y="396409"/>
            <a:ext cx="3312678" cy="2062103"/>
          </a:xfrm>
          <a:prstGeom prst="rect">
            <a:avLst/>
          </a:prstGeom>
          <a:noFill/>
        </p:spPr>
        <p:txBody>
          <a:bodyPr wrap="square">
            <a:spAutoFit/>
          </a:bodyPr>
          <a:lstStyle/>
          <a:p>
            <a:pPr>
              <a:buNone/>
            </a:pPr>
            <a:r>
              <a:rPr lang="en-GB" sz="1600" b="1" dirty="0">
                <a:solidFill>
                  <a:schemeClr val="bg1">
                    <a:lumMod val="50000"/>
                  </a:schemeClr>
                </a:solidFill>
                <a:latin typeface="Arial Bold" panose="020B0704020202020204" pitchFamily="34" charset="0"/>
                <a:cs typeface="Arial Bold" panose="020B0704020202020204" pitchFamily="34" charset="0"/>
              </a:rPr>
              <a:t>What to do:</a:t>
            </a:r>
            <a:endParaRPr lang="en-GB" sz="1600" dirty="0">
              <a:solidFill>
                <a:schemeClr val="bg1">
                  <a:lumMod val="50000"/>
                </a:schemeClr>
              </a:solidFill>
              <a:latin typeface="Arial Bold" panose="020B0704020202020204" pitchFamily="34" charset="0"/>
              <a:cs typeface="Arial Bold" panose="020B0704020202020204" pitchFamily="34" charset="0"/>
            </a:endParaRPr>
          </a:p>
          <a:p>
            <a:pPr marL="285750" indent="-285750">
              <a:buFont typeface="Arial" panose="020B0604020202020204" pitchFamily="34" charset="0"/>
              <a:buChar char="•"/>
            </a:pPr>
            <a:r>
              <a:rPr lang="en-GB" sz="1600" dirty="0">
                <a:solidFill>
                  <a:schemeClr val="bg1">
                    <a:lumMod val="50000"/>
                  </a:schemeClr>
                </a:solidFill>
                <a:latin typeface="Arial Bold" panose="020B0704020202020204" pitchFamily="34" charset="0"/>
                <a:cs typeface="Arial Bold" panose="020B0704020202020204" pitchFamily="34" charset="0"/>
              </a:rPr>
              <a:t>Maintain good hygiene</a:t>
            </a:r>
          </a:p>
          <a:p>
            <a:pPr marL="285750" indent="-285750">
              <a:buFont typeface="Arial" panose="020B0604020202020204" pitchFamily="34" charset="0"/>
              <a:buChar char="•"/>
            </a:pPr>
            <a:r>
              <a:rPr lang="en-GB" sz="1600" dirty="0">
                <a:solidFill>
                  <a:schemeClr val="bg1">
                    <a:lumMod val="50000"/>
                  </a:schemeClr>
                </a:solidFill>
                <a:latin typeface="Arial Bold" panose="020B0704020202020204" pitchFamily="34" charset="0"/>
                <a:cs typeface="Arial Bold" panose="020B0704020202020204" pitchFamily="34" charset="0"/>
              </a:rPr>
              <a:t>Change bedding/clothing as needed</a:t>
            </a:r>
          </a:p>
          <a:p>
            <a:r>
              <a:rPr lang="en-GB" sz="1600" b="1" dirty="0">
                <a:solidFill>
                  <a:schemeClr val="bg1">
                    <a:lumMod val="50000"/>
                  </a:schemeClr>
                </a:solidFill>
                <a:latin typeface="Arial Bold" panose="020B0704020202020204" pitchFamily="34" charset="0"/>
                <a:cs typeface="Arial Bold" panose="020B0704020202020204" pitchFamily="34" charset="0"/>
              </a:rPr>
              <a:t>Remember:</a:t>
            </a:r>
            <a:r>
              <a:rPr lang="en-GB" sz="1600" dirty="0">
                <a:solidFill>
                  <a:schemeClr val="bg1">
                    <a:lumMod val="50000"/>
                  </a:schemeClr>
                </a:solidFill>
                <a:latin typeface="Arial Bold" panose="020B0704020202020204" pitchFamily="34" charset="0"/>
                <a:cs typeface="Arial Bold" panose="020B0704020202020204" pitchFamily="34" charset="0"/>
              </a:rPr>
              <a:t> This is a natural part of growing up, just like other changes that happen during puberty.</a:t>
            </a:r>
          </a:p>
        </p:txBody>
      </p:sp>
      <p:grpSp>
        <p:nvGrpSpPr>
          <p:cNvPr id="13" name="Group 12">
            <a:extLst>
              <a:ext uri="{FF2B5EF4-FFF2-40B4-BE49-F238E27FC236}">
                <a16:creationId xmlns:a16="http://schemas.microsoft.com/office/drawing/2014/main" id="{8CBA119D-65AB-E4A2-8A17-32BF901E3BB9}"/>
              </a:ext>
            </a:extLst>
          </p:cNvPr>
          <p:cNvGrpSpPr/>
          <p:nvPr/>
        </p:nvGrpSpPr>
        <p:grpSpPr>
          <a:xfrm>
            <a:off x="9450412" y="3456384"/>
            <a:ext cx="1852337" cy="1687116"/>
            <a:chOff x="827584" y="3579862"/>
            <a:chExt cx="864096" cy="864096"/>
          </a:xfrm>
          <a:effectLst>
            <a:glow rad="228600">
              <a:schemeClr val="accent3">
                <a:satMod val="175000"/>
                <a:alpha val="40000"/>
              </a:schemeClr>
            </a:glow>
          </a:effectLst>
        </p:grpSpPr>
        <p:sp>
          <p:nvSpPr>
            <p:cNvPr id="6" name="Oval 5">
              <a:extLst>
                <a:ext uri="{FF2B5EF4-FFF2-40B4-BE49-F238E27FC236}">
                  <a16:creationId xmlns:a16="http://schemas.microsoft.com/office/drawing/2014/main" id="{11939513-F6BE-74E4-0B09-D51B6488AF90}"/>
                </a:ext>
              </a:extLst>
            </p:cNvPr>
            <p:cNvSpPr/>
            <p:nvPr/>
          </p:nvSpPr>
          <p:spPr>
            <a:xfrm>
              <a:off x="827584" y="3579862"/>
              <a:ext cx="864096" cy="864096"/>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E4FF2231-21B4-5016-2719-A139605363C4}"/>
                </a:ext>
              </a:extLst>
            </p:cNvPr>
            <p:cNvSpPr/>
            <p:nvPr/>
          </p:nvSpPr>
          <p:spPr>
            <a:xfrm>
              <a:off x="971600" y="3679747"/>
              <a:ext cx="643880" cy="652264"/>
            </a:xfrm>
            <a:prstGeom prst="ellipse">
              <a:avLst/>
            </a:pr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8" name="Picture 7">
            <a:extLst>
              <a:ext uri="{FF2B5EF4-FFF2-40B4-BE49-F238E27FC236}">
                <a16:creationId xmlns:a16="http://schemas.microsoft.com/office/drawing/2014/main" id="{992BB280-6A21-7E9D-931F-AA71B23CC407}"/>
              </a:ext>
            </a:extLst>
          </p:cNvPr>
          <p:cNvPicPr>
            <a:picLocks noChangeAspect="1"/>
          </p:cNvPicPr>
          <p:nvPr/>
        </p:nvPicPr>
        <p:blipFill>
          <a:blip r:embed="rId7" cstate="email">
            <a:extLst>
              <a:ext uri="{BEBA8EAE-BF5A-486C-A8C5-ECC9F3942E4B}">
                <a14:imgProps xmlns:a14="http://schemas.microsoft.com/office/drawing/2010/main">
                  <a14:imgLayer r:embed="rId8">
                    <a14:imgEffect>
                      <a14:backgroundRemoval t="4492" b="99609" l="8887" r="89844">
                        <a14:foregroundMark x1="39063" y1="6510" x2="54102" y2="7943"/>
                        <a14:foregroundMark x1="8984" y1="79427" x2="8984" y2="79427"/>
                        <a14:foregroundMark x1="18262" y1="87630" x2="16797" y2="95117"/>
                        <a14:foregroundMark x1="17480" y1="96354" x2="18750" y2="98633"/>
                        <a14:foregroundMark x1="50684" y1="4557" x2="50684" y2="4557"/>
                        <a14:foregroundMark x1="27246" y1="99284" x2="50195" y2="98893"/>
                        <a14:foregroundMark x1="50195" y1="98893" x2="77344" y2="99609"/>
                      </a14:backgroundRemoval>
                    </a14:imgEffect>
                  </a14:imgLayer>
                </a14:imgProps>
              </a:ext>
              <a:ext uri="{28A0092B-C50C-407E-A947-70E740481C1C}">
                <a14:useLocalDpi xmlns:a14="http://schemas.microsoft.com/office/drawing/2010/main"/>
              </a:ext>
            </a:extLst>
          </a:blip>
          <a:stretch>
            <a:fillRect/>
          </a:stretch>
        </p:blipFill>
        <p:spPr>
          <a:xfrm>
            <a:off x="-2052736" y="2715766"/>
            <a:ext cx="1558279" cy="2337419"/>
          </a:xfrm>
          <a:prstGeom prst="rect">
            <a:avLst/>
          </a:prstGeom>
        </p:spPr>
      </p:pic>
    </p:spTree>
    <p:extLst>
      <p:ext uri="{BB962C8B-B14F-4D97-AF65-F5344CB8AC3E}">
        <p14:creationId xmlns:p14="http://schemas.microsoft.com/office/powerpoint/2010/main" val="17321902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id="{2E31192C-679C-661B-CDDE-88226846A87B}"/>
              </a:ext>
            </a:extLst>
          </p:cNvPr>
          <p:cNvGrpSpPr/>
          <p:nvPr/>
        </p:nvGrpSpPr>
        <p:grpSpPr>
          <a:xfrm>
            <a:off x="7545814" y="3690150"/>
            <a:ext cx="1490682" cy="1367803"/>
            <a:chOff x="827584" y="3579862"/>
            <a:chExt cx="864096" cy="864096"/>
          </a:xfrm>
          <a:effectLst>
            <a:glow rad="228600">
              <a:schemeClr val="accent3">
                <a:satMod val="175000"/>
                <a:alpha val="40000"/>
              </a:schemeClr>
            </a:glow>
          </a:effectLst>
        </p:grpSpPr>
        <p:sp>
          <p:nvSpPr>
            <p:cNvPr id="28" name="Oval 27">
              <a:extLst>
                <a:ext uri="{FF2B5EF4-FFF2-40B4-BE49-F238E27FC236}">
                  <a16:creationId xmlns:a16="http://schemas.microsoft.com/office/drawing/2014/main" id="{E46A562C-4DB7-4887-68D7-5687E0FEAB9A}"/>
                </a:ext>
              </a:extLst>
            </p:cNvPr>
            <p:cNvSpPr/>
            <p:nvPr/>
          </p:nvSpPr>
          <p:spPr>
            <a:xfrm>
              <a:off x="827584" y="3579862"/>
              <a:ext cx="864096" cy="864096"/>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C452F3E4-73ED-DD8A-BC89-07830F8D59B8}"/>
                </a:ext>
              </a:extLst>
            </p:cNvPr>
            <p:cNvSpPr/>
            <p:nvPr/>
          </p:nvSpPr>
          <p:spPr>
            <a:xfrm>
              <a:off x="971600" y="3679747"/>
              <a:ext cx="643880" cy="652264"/>
            </a:xfrm>
            <a:prstGeom prst="ellipse">
              <a:avLst/>
            </a:pr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 name="TextBox 2">
            <a:extLst>
              <a:ext uri="{FF2B5EF4-FFF2-40B4-BE49-F238E27FC236}">
                <a16:creationId xmlns:a16="http://schemas.microsoft.com/office/drawing/2014/main" id="{569A83CB-F373-3900-FD46-28352CCC5295}"/>
              </a:ext>
            </a:extLst>
          </p:cNvPr>
          <p:cNvSpPr txBox="1"/>
          <p:nvPr/>
        </p:nvSpPr>
        <p:spPr>
          <a:xfrm>
            <a:off x="179512" y="355710"/>
            <a:ext cx="7488832" cy="461665"/>
          </a:xfrm>
          <a:prstGeom prst="rect">
            <a:avLst/>
          </a:prstGeom>
          <a:noFill/>
        </p:spPr>
        <p:txBody>
          <a:bodyPr wrap="square">
            <a:spAutoFit/>
          </a:bodyPr>
          <a:lstStyle/>
          <a:p>
            <a:r>
              <a:rPr lang="en-US" sz="24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Hormones: Travel in our blood around the body.</a:t>
            </a:r>
            <a:endParaRPr lang="en-GB" sz="2400" b="1" dirty="0"/>
          </a:p>
        </p:txBody>
      </p:sp>
      <p:sp>
        <p:nvSpPr>
          <p:cNvPr id="5" name="TextBox 4">
            <a:extLst>
              <a:ext uri="{FF2B5EF4-FFF2-40B4-BE49-F238E27FC236}">
                <a16:creationId xmlns:a16="http://schemas.microsoft.com/office/drawing/2014/main" id="{A903F409-12C2-0F06-093D-2D245ACF1A6F}"/>
              </a:ext>
            </a:extLst>
          </p:cNvPr>
          <p:cNvSpPr txBox="1"/>
          <p:nvPr/>
        </p:nvSpPr>
        <p:spPr>
          <a:xfrm>
            <a:off x="3303190" y="1048829"/>
            <a:ext cx="5256584" cy="4247317"/>
          </a:xfrm>
          <a:prstGeom prst="rect">
            <a:avLst/>
          </a:prstGeom>
          <a:noFill/>
        </p:spPr>
        <p:txBody>
          <a:bodyPr wrap="square">
            <a:spAutoFit/>
          </a:bodyPr>
          <a:lstStyle/>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Female are born with eggs in their ovaries, The hormone </a:t>
            </a:r>
            <a:r>
              <a:rPr lang="en-GB" b="1" dirty="0">
                <a:latin typeface="Arial" panose="020B0604020202020204" pitchFamily="34" charset="0"/>
                <a:cs typeface="Arial" panose="020B0604020202020204" pitchFamily="34" charset="0"/>
              </a:rPr>
              <a:t>oestrogen</a:t>
            </a:r>
            <a:r>
              <a:rPr lang="en-GB" dirty="0">
                <a:latin typeface="Arial" panose="020B0604020202020204" pitchFamily="34" charset="0"/>
                <a:cs typeface="Arial" panose="020B0604020202020204" pitchFamily="34" charset="0"/>
              </a:rPr>
              <a:t> prepares the body to start releasing eggs, resulting in monthly periods.</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Breast buds will start to develop</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The average age for girls to start puberty is typically between 8 and 13 years old, with most girls beginning around age 10 or 11 - which is generally about a year earlier than boys on average.</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Can you name some of the changes?</a:t>
            </a:r>
          </a:p>
          <a:p>
            <a:endParaRPr lang="en-GB" dirty="0"/>
          </a:p>
          <a:p>
            <a:endParaRPr lang="en-GB" dirty="0"/>
          </a:p>
        </p:txBody>
      </p:sp>
      <p:pic>
        <p:nvPicPr>
          <p:cNvPr id="2" name="Picture 1">
            <a:extLst>
              <a:ext uri="{FF2B5EF4-FFF2-40B4-BE49-F238E27FC236}">
                <a16:creationId xmlns:a16="http://schemas.microsoft.com/office/drawing/2014/main" id="{C6407E10-3C7F-811E-9B59-9362FE977D06}"/>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3581" b="97917" l="6641" r="89844">
                        <a14:foregroundMark x1="57031" y1="74870" x2="37695" y2="82682"/>
                        <a14:foregroundMark x1="37695" y1="82682" x2="37305" y2="82682"/>
                        <a14:foregroundMark x1="32715" y1="64193" x2="44824" y2="69596"/>
                        <a14:foregroundMark x1="44824" y1="69596" x2="79688" y2="95573"/>
                        <a14:foregroundMark x1="80371" y1="80664" x2="64648" y2="64974"/>
                        <a14:foregroundMark x1="64648" y1="64974" x2="47363" y2="63086"/>
                        <a14:foregroundMark x1="47363" y1="63086" x2="23047" y2="66667"/>
                        <a14:foregroundMark x1="23047" y1="66667" x2="9180" y2="93164"/>
                        <a14:foregroundMark x1="9180" y1="93164" x2="27441" y2="93424"/>
                        <a14:foregroundMark x1="27441" y1="93424" x2="32715" y2="92904"/>
                        <a14:foregroundMark x1="59668" y1="73112" x2="43848" y2="87174"/>
                        <a14:foregroundMark x1="43848" y1="87174" x2="76172" y2="76693"/>
                        <a14:foregroundMark x1="76172" y1="76693" x2="45703" y2="68229"/>
                        <a14:foregroundMark x1="45703" y1="68229" x2="34961" y2="72201"/>
                        <a14:foregroundMark x1="38379" y1="72005" x2="37891" y2="95898"/>
                        <a14:foregroundMark x1="37891" y1="95898" x2="48047" y2="81576"/>
                        <a14:foregroundMark x1="48047" y1="81576" x2="15625" y2="72461"/>
                        <a14:foregroundMark x1="69629" y1="94857" x2="54980" y2="97917"/>
                        <a14:foregroundMark x1="54980" y1="97917" x2="26660" y2="97526"/>
                        <a14:foregroundMark x1="44043" y1="34635" x2="43359" y2="36458"/>
                        <a14:foregroundMark x1="45020" y1="47135" x2="64160" y2="49219"/>
                        <a14:foregroundMark x1="64160" y1="49219" x2="66309" y2="48438"/>
                        <a14:foregroundMark x1="54004" y1="49805" x2="41309" y2="45573"/>
                        <a14:foregroundMark x1="41309" y1="45573" x2="41309" y2="45573"/>
                        <a14:foregroundMark x1="66309" y1="34440" x2="66016" y2="23568"/>
                        <a14:foregroundMark x1="70703" y1="13802" x2="38672" y2="8203"/>
                        <a14:foregroundMark x1="48633" y1="4232" x2="50293" y2="3581"/>
                        <a14:foregroundMark x1="58008" y1="3581" x2="58008" y2="3581"/>
                        <a14:foregroundMark x1="42285" y1="3581" x2="42285" y2="3581"/>
                        <a14:foregroundMark x1="6641" y1="83789" x2="6641" y2="83789"/>
                      </a14:backgroundRemoval>
                    </a14:imgEffect>
                  </a14:imgLayer>
                </a14:imgProps>
              </a:ext>
              <a:ext uri="{28A0092B-C50C-407E-A947-70E740481C1C}">
                <a14:useLocalDpi xmlns:a14="http://schemas.microsoft.com/office/drawing/2010/main"/>
              </a:ext>
            </a:extLst>
          </a:blip>
          <a:stretch>
            <a:fillRect/>
          </a:stretch>
        </p:blipFill>
        <p:spPr>
          <a:xfrm>
            <a:off x="-1439528" y="3422828"/>
            <a:ext cx="1109543" cy="1664315"/>
          </a:xfrm>
          <a:prstGeom prst="rect">
            <a:avLst/>
          </a:prstGeom>
        </p:spPr>
      </p:pic>
    </p:spTree>
    <p:extLst>
      <p:ext uri="{BB962C8B-B14F-4D97-AF65-F5344CB8AC3E}">
        <p14:creationId xmlns:p14="http://schemas.microsoft.com/office/powerpoint/2010/main" val="35385808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Graphic 15" descr="Female with solid fill">
            <a:extLst>
              <a:ext uri="{FF2B5EF4-FFF2-40B4-BE49-F238E27FC236}">
                <a16:creationId xmlns:a16="http://schemas.microsoft.com/office/drawing/2014/main" id="{E0BC2C68-87FC-3407-7217-80A2713365C3}"/>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rot="204476">
            <a:off x="-841696" y="830461"/>
            <a:ext cx="4539818" cy="4539818"/>
          </a:xfrm>
          <a:prstGeom prst="rect">
            <a:avLst/>
          </a:prstGeom>
        </p:spPr>
      </p:pic>
      <p:sp>
        <p:nvSpPr>
          <p:cNvPr id="5" name="Title 1">
            <a:extLst>
              <a:ext uri="{FF2B5EF4-FFF2-40B4-BE49-F238E27FC236}">
                <a16:creationId xmlns:a16="http://schemas.microsoft.com/office/drawing/2014/main" id="{4B74F158-390B-99A6-541C-14305E8F9665}"/>
              </a:ext>
            </a:extLst>
          </p:cNvPr>
          <p:cNvSpPr>
            <a:spLocks noGrp="1"/>
          </p:cNvSpPr>
          <p:nvPr>
            <p:ph type="title"/>
          </p:nvPr>
        </p:nvSpPr>
        <p:spPr>
          <a:xfrm>
            <a:off x="628650" y="273844"/>
            <a:ext cx="7886700" cy="994172"/>
          </a:xfrm>
        </p:spPr>
        <p:txBody>
          <a:bodyPr anchor="ctr">
            <a:normAutofit/>
          </a:bodyPr>
          <a:lstStyle/>
          <a:p>
            <a:pPr algn="ctr"/>
            <a:r>
              <a:rPr lang="en-US" sz="4800" b="1" cap="none" spc="0"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Puberty for Girls</a:t>
            </a:r>
          </a:p>
        </p:txBody>
      </p:sp>
      <p:pic>
        <p:nvPicPr>
          <p:cNvPr id="2" name="Picture 1">
            <a:extLst>
              <a:ext uri="{FF2B5EF4-FFF2-40B4-BE49-F238E27FC236}">
                <a16:creationId xmlns:a16="http://schemas.microsoft.com/office/drawing/2014/main" id="{1C4CB932-8770-FA3C-20F6-E2CDD44F0E11}"/>
              </a:ext>
            </a:extLst>
          </p:cNvPr>
          <p:cNvPicPr>
            <a:picLocks noChangeAspect="1"/>
          </p:cNvPicPr>
          <p:nvPr/>
        </p:nvPicPr>
        <p:blipFill>
          <a:blip r:embed="rId5" cstate="email">
            <a:extLst>
              <a:ext uri="{BEBA8EAE-BF5A-486C-A8C5-ECC9F3942E4B}">
                <a14:imgProps xmlns:a14="http://schemas.microsoft.com/office/drawing/2010/main">
                  <a14:imgLayer r:embed="rId6">
                    <a14:imgEffect>
                      <a14:backgroundRemoval t="4492" b="99609" l="8887" r="89844">
                        <a14:foregroundMark x1="39063" y1="6510" x2="54102" y2="7943"/>
                        <a14:foregroundMark x1="8984" y1="79427" x2="8984" y2="79427"/>
                        <a14:foregroundMark x1="18262" y1="87630" x2="16797" y2="95117"/>
                        <a14:foregroundMark x1="17480" y1="96354" x2="18750" y2="98633"/>
                        <a14:foregroundMark x1="50684" y1="4557" x2="50684" y2="4557"/>
                        <a14:foregroundMark x1="27246" y1="99284" x2="50195" y2="98893"/>
                        <a14:foregroundMark x1="50195" y1="98893" x2="77344" y2="99609"/>
                      </a14:backgroundRemoval>
                    </a14:imgEffect>
                  </a14:imgLayer>
                </a14:imgProps>
              </a:ext>
              <a:ext uri="{28A0092B-C50C-407E-A947-70E740481C1C}">
                <a14:useLocalDpi xmlns:a14="http://schemas.microsoft.com/office/drawing/2010/main"/>
              </a:ext>
            </a:extLst>
          </a:blip>
          <a:stretch>
            <a:fillRect/>
          </a:stretch>
        </p:blipFill>
        <p:spPr>
          <a:xfrm flipH="1">
            <a:off x="6300192" y="793182"/>
            <a:ext cx="2910955" cy="4366433"/>
          </a:xfrm>
          <a:prstGeom prst="rect">
            <a:avLst/>
          </a:prstGeom>
        </p:spPr>
      </p:pic>
    </p:spTree>
    <p:extLst>
      <p:ext uri="{BB962C8B-B14F-4D97-AF65-F5344CB8AC3E}">
        <p14:creationId xmlns:p14="http://schemas.microsoft.com/office/powerpoint/2010/main" val="29306226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diagram of blood types&#10;&#10;Description automatically generated">
            <a:extLst>
              <a:ext uri="{FF2B5EF4-FFF2-40B4-BE49-F238E27FC236}">
                <a16:creationId xmlns:a16="http://schemas.microsoft.com/office/drawing/2014/main" id="{085B804B-B6FB-2B7F-E5DA-B12DC5B0773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98454" y="1137593"/>
            <a:ext cx="3811588" cy="1914525"/>
          </a:xfrm>
          <a:prstGeom prst="round2DiagRect">
            <a:avLst>
              <a:gd name="adj1" fmla="val 16667"/>
              <a:gd name="adj2" fmla="val 0"/>
            </a:avLst>
          </a:prstGeom>
        </p:spPr>
      </p:pic>
      <p:pic>
        <p:nvPicPr>
          <p:cNvPr id="3" name="Picture 2">
            <a:extLst>
              <a:ext uri="{FF2B5EF4-FFF2-40B4-BE49-F238E27FC236}">
                <a16:creationId xmlns:a16="http://schemas.microsoft.com/office/drawing/2014/main" id="{745012A5-1DF4-0079-BD6D-CAA107F405C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98454" y="3123555"/>
            <a:ext cx="3811588" cy="1485900"/>
          </a:xfrm>
          <a:prstGeom prst="rect">
            <a:avLst/>
          </a:prstGeom>
        </p:spPr>
      </p:pic>
      <p:pic>
        <p:nvPicPr>
          <p:cNvPr id="4" name="Picture 3" descr="A group of icons with text&#10;&#10;Description automatically generated">
            <a:extLst>
              <a:ext uri="{FF2B5EF4-FFF2-40B4-BE49-F238E27FC236}">
                <a16:creationId xmlns:a16="http://schemas.microsoft.com/office/drawing/2014/main" id="{42CE9BDE-5DF0-0A43-7257-B0D66EF586C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45368" y="1126329"/>
            <a:ext cx="3859213" cy="3471863"/>
          </a:xfrm>
          <a:prstGeom prst="round2DiagRect">
            <a:avLst>
              <a:gd name="adj1" fmla="val 16667"/>
              <a:gd name="adj2" fmla="val 0"/>
            </a:avLst>
          </a:prstGeom>
        </p:spPr>
      </p:pic>
      <p:sp>
        <p:nvSpPr>
          <p:cNvPr id="5" name="Rectangle: Rounded Corners 4">
            <a:extLst>
              <a:ext uri="{FF2B5EF4-FFF2-40B4-BE49-F238E27FC236}">
                <a16:creationId xmlns:a16="http://schemas.microsoft.com/office/drawing/2014/main" id="{A5EC4E44-024E-68BE-85FF-1005FB6819E7}"/>
              </a:ext>
            </a:extLst>
          </p:cNvPr>
          <p:cNvSpPr/>
          <p:nvPr/>
        </p:nvSpPr>
        <p:spPr>
          <a:xfrm>
            <a:off x="974774" y="1278084"/>
            <a:ext cx="3600400" cy="3168352"/>
          </a:xfrm>
          <a:prstGeom prst="roundRect">
            <a:avLst/>
          </a:prstGeom>
          <a:solidFill>
            <a:srgbClr val="EAF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accent1"/>
                </a:solidFill>
                <a:latin typeface="Arial Bold" panose="020B0704020202020204" pitchFamily="34" charset="0"/>
                <a:cs typeface="Arial Bold" panose="020B0704020202020204" pitchFamily="34" charset="0"/>
              </a:rPr>
              <a:t>1: What are the 5 main symptoms that your period might be starting?</a:t>
            </a:r>
          </a:p>
        </p:txBody>
      </p:sp>
      <p:sp>
        <p:nvSpPr>
          <p:cNvPr id="6" name="Rectangle: Rounded Corners 5">
            <a:extLst>
              <a:ext uri="{FF2B5EF4-FFF2-40B4-BE49-F238E27FC236}">
                <a16:creationId xmlns:a16="http://schemas.microsoft.com/office/drawing/2014/main" id="{E653A174-5929-8FE0-67A0-49F43A611500}"/>
              </a:ext>
            </a:extLst>
          </p:cNvPr>
          <p:cNvSpPr/>
          <p:nvPr/>
        </p:nvSpPr>
        <p:spPr>
          <a:xfrm>
            <a:off x="4979789" y="1304006"/>
            <a:ext cx="3648918" cy="1581698"/>
          </a:xfrm>
          <a:prstGeom prst="roundRect">
            <a:avLst/>
          </a:prstGeom>
          <a:solidFill>
            <a:srgbClr val="AAE0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accent1"/>
                </a:solidFill>
                <a:latin typeface="Arial Bold" panose="020B0704020202020204" pitchFamily="34" charset="0"/>
                <a:cs typeface="Arial Bold" panose="020B0704020202020204" pitchFamily="34" charset="0"/>
              </a:rPr>
              <a:t>2: What colour can period blood be?</a:t>
            </a:r>
          </a:p>
        </p:txBody>
      </p:sp>
      <p:sp>
        <p:nvSpPr>
          <p:cNvPr id="7" name="Rectangle: Rounded Corners 6">
            <a:extLst>
              <a:ext uri="{FF2B5EF4-FFF2-40B4-BE49-F238E27FC236}">
                <a16:creationId xmlns:a16="http://schemas.microsoft.com/office/drawing/2014/main" id="{A8E66E40-BDB1-2208-85CF-7217EE88F6B8}"/>
              </a:ext>
            </a:extLst>
          </p:cNvPr>
          <p:cNvSpPr/>
          <p:nvPr/>
        </p:nvSpPr>
        <p:spPr>
          <a:xfrm>
            <a:off x="5220072" y="3424034"/>
            <a:ext cx="3168352" cy="88494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1"/>
                </a:solidFill>
                <a:latin typeface="Arial Bold" panose="020B0704020202020204" pitchFamily="34" charset="0"/>
                <a:cs typeface="Arial Bold" panose="020B0704020202020204" pitchFamily="34" charset="0"/>
              </a:rPr>
              <a:t>3: How long does a period usually last?</a:t>
            </a:r>
          </a:p>
        </p:txBody>
      </p:sp>
      <p:sp>
        <p:nvSpPr>
          <p:cNvPr id="8" name="Title 1">
            <a:extLst>
              <a:ext uri="{FF2B5EF4-FFF2-40B4-BE49-F238E27FC236}">
                <a16:creationId xmlns:a16="http://schemas.microsoft.com/office/drawing/2014/main" id="{C7203317-422A-E51B-A17B-A3965BF1B28A}"/>
              </a:ext>
            </a:extLst>
          </p:cNvPr>
          <p:cNvSpPr txBox="1">
            <a:spLocks/>
          </p:cNvSpPr>
          <p:nvPr/>
        </p:nvSpPr>
        <p:spPr>
          <a:xfrm>
            <a:off x="251520" y="207791"/>
            <a:ext cx="7886700" cy="706998"/>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40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Period Symptoms</a:t>
            </a:r>
            <a:endParaRPr lang="en-US" sz="4000" b="1" cap="none" spc="0"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2511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CB261-F0DA-944C-BB5F-7F685BBB9522}"/>
              </a:ext>
            </a:extLst>
          </p:cNvPr>
          <p:cNvSpPr>
            <a:spLocks noGrp="1"/>
          </p:cNvSpPr>
          <p:nvPr>
            <p:ph type="title"/>
          </p:nvPr>
        </p:nvSpPr>
        <p:spPr>
          <a:xfrm>
            <a:off x="628650" y="267494"/>
            <a:ext cx="7886700" cy="586442"/>
          </a:xfrm>
        </p:spPr>
        <p:txBody>
          <a:bodyPr>
            <a:noAutofit/>
          </a:bodyPr>
          <a:lstStyle/>
          <a:p>
            <a:r>
              <a:rPr lang="en-US" sz="4400" b="1">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Period Products</a:t>
            </a:r>
            <a:endParaRPr lang="en-GB" sz="4500" dirty="0">
              <a:solidFill>
                <a:schemeClr val="accent1"/>
              </a:solidFill>
              <a:latin typeface="Arial Bold" panose="020B0704020202020204" pitchFamily="34" charset="0"/>
              <a:cs typeface="Arial Bold" panose="020B0704020202020204" pitchFamily="34" charset="0"/>
            </a:endParaRPr>
          </a:p>
        </p:txBody>
      </p:sp>
      <p:pic>
        <p:nvPicPr>
          <p:cNvPr id="3" name="Picture 2" descr="2,400+ Sanitary Pad Illustrations, Royalty-Free Vector Graphics &amp; Clip Art  - iStock | Sanitary pad isolated, Homemade sanitary pad, Woman with  sanitary pad">
            <a:extLst>
              <a:ext uri="{FF2B5EF4-FFF2-40B4-BE49-F238E27FC236}">
                <a16:creationId xmlns:a16="http://schemas.microsoft.com/office/drawing/2014/main" id="{768953A6-513B-DA78-0603-C40818950C54}"/>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36932" y="1469648"/>
            <a:ext cx="3521800" cy="241116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4" name="Picture 4" descr="The rise of period pants: are they the answer to menstrual landfill – and  women's prayers? | Menstruation | The Guardian">
            <a:extLst>
              <a:ext uri="{FF2B5EF4-FFF2-40B4-BE49-F238E27FC236}">
                <a16:creationId xmlns:a16="http://schemas.microsoft.com/office/drawing/2014/main" id="{2158B2CA-E5FD-C81A-53FE-A4528A727F56}"/>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211960" y="1335276"/>
            <a:ext cx="1586406" cy="249039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5" name="Picture 6" descr="Best reusable sanitary pads 2022: For a more eco-friendly period | The  Independent">
            <a:extLst>
              <a:ext uri="{FF2B5EF4-FFF2-40B4-BE49-F238E27FC236}">
                <a16:creationId xmlns:a16="http://schemas.microsoft.com/office/drawing/2014/main" id="{E7F71BEA-C295-9F81-706D-F15EFD520C6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6237005" y="1335276"/>
            <a:ext cx="2511389" cy="277842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6" name="Picture 4" descr="What Is A Tampon and How Do Tampons Work?">
            <a:extLst>
              <a:ext uri="{FF2B5EF4-FFF2-40B4-BE49-F238E27FC236}">
                <a16:creationId xmlns:a16="http://schemas.microsoft.com/office/drawing/2014/main" id="{F0949BD7-AA52-9D09-43B3-132F9F5F06BA}"/>
              </a:ext>
            </a:extLst>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111972" y="1441483"/>
            <a:ext cx="2011756" cy="243933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7" name="Picture 8" descr="MermaidCup™ Menstrual Cup Baby Blue for high cervix">
            <a:extLst>
              <a:ext uri="{FF2B5EF4-FFF2-40B4-BE49-F238E27FC236}">
                <a16:creationId xmlns:a16="http://schemas.microsoft.com/office/drawing/2014/main" id="{F1CF027D-57FA-0737-747D-D36A7712FBD4}"/>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339752" y="1753330"/>
            <a:ext cx="2043306" cy="204330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 name="Picture 7" descr="The Best Period Swimwear, Tested by Shape">
            <a:extLst>
              <a:ext uri="{FF2B5EF4-FFF2-40B4-BE49-F238E27FC236}">
                <a16:creationId xmlns:a16="http://schemas.microsoft.com/office/drawing/2014/main" id="{77DF6BE5-51D8-BCA0-2960-D46FC86BA3B5}"/>
              </a:ext>
            </a:extLst>
          </p:cNvPr>
          <p:cNvPicPr>
            <a:picLocks noChangeAspect="1" noChangeArrowheads="1"/>
          </p:cNvPicPr>
          <p:nvPr/>
        </p:nvPicPr>
        <p:blipFill rotWithShape="1">
          <a:blip r:embed="rId8" cstate="email">
            <a:extLst>
              <a:ext uri="{BEBA8EAE-BF5A-486C-A8C5-ECC9F3942E4B}">
                <a14:imgProps xmlns:a14="http://schemas.microsoft.com/office/drawing/2010/main">
                  <a14:imgLayer r:embed="rId9">
                    <a14:imgEffect>
                      <a14:backgroundRemoval t="0" b="99845" l="490" r="100000">
                        <a14:foregroundMark x1="3235" y1="33696" x2="17157" y2="21894"/>
                        <a14:foregroundMark x1="4118" y1="12733" x2="51275" y2="10870"/>
                        <a14:foregroundMark x1="51275" y1="10870" x2="78627" y2="19876"/>
                        <a14:foregroundMark x1="78627" y1="19876" x2="81471" y2="63665"/>
                        <a14:foregroundMark x1="81471" y1="63665" x2="67059" y2="81211"/>
                        <a14:foregroundMark x1="67059" y1="81211" x2="11275" y2="81832"/>
                        <a14:foregroundMark x1="11373" y1="47360" x2="10490" y2="86801"/>
                        <a14:foregroundMark x1="4118" y1="19720" x2="2451" y2="89286"/>
                        <a14:foregroundMark x1="3235" y1="82298" x2="74118" y2="89130"/>
                        <a14:foregroundMark x1="74118" y1="89130" x2="84118" y2="71894"/>
                        <a14:foregroundMark x1="84118" y1="71894" x2="87745" y2="53261"/>
                        <a14:foregroundMark x1="87745" y1="53261" x2="87745" y2="52484"/>
                        <a14:foregroundMark x1="56667" y1="97360" x2="3529" y2="94565"/>
                        <a14:foregroundMark x1="10098" y1="3727" x2="99902" y2="4193"/>
                        <a14:foregroundMark x1="14510" y1="1708" x2="588" y2="9472"/>
                        <a14:foregroundMark x1="49706" y1="15217" x2="27059" y2="36025"/>
                        <a14:foregroundMark x1="83137" y1="9783" x2="37353" y2="25621"/>
                        <a14:foregroundMark x1="70588" y1="40994" x2="74608" y2="69565"/>
                        <a14:foregroundMark x1="74608" y1="69565" x2="74412" y2="70186"/>
                        <a14:foregroundMark x1="93039" y1="59627" x2="85686" y2="73137"/>
                        <a14:foregroundMark x1="90196" y1="72516" x2="85000" y2="89286"/>
                        <a14:foregroundMark x1="85000" y1="89286" x2="84608" y2="89596"/>
                        <a14:foregroundMark x1="95784" y1="6522" x2="92255" y2="19720"/>
                        <a14:foregroundMark x1="71569" y1="15062" x2="68529" y2="26553"/>
                        <a14:foregroundMark x1="5784" y1="56056" x2="1863" y2="40528"/>
                        <a14:foregroundMark x1="13922" y1="35559" x2="8627" y2="41925"/>
                        <a14:foregroundMark x1="3529" y1="38199" x2="1471" y2="48602"/>
                        <a14:foregroundMark x1="23039" y1="2484" x2="37157" y2="2329"/>
                        <a14:foregroundMark x1="37157" y1="2329" x2="37451" y2="2329"/>
                        <a14:foregroundMark x1="65294" y1="3106" x2="81569" y2="2329"/>
                        <a14:foregroundMark x1="81569" y1="2329" x2="95980" y2="2329"/>
                        <a14:foregroundMark x1="75098" y1="97360" x2="26765" y2="94565"/>
                        <a14:foregroundMark x1="82451" y1="97671" x2="64412" y2="95031"/>
                        <a14:foregroundMark x1="73824" y1="81211" x2="66373" y2="96429"/>
                        <a14:foregroundMark x1="58137" y1="99068" x2="73529" y2="99845"/>
                        <a14:foregroundMark x1="27059" y1="88354" x2="15784" y2="94720"/>
                        <a14:foregroundMark x1="15784" y1="94720" x2="15784" y2="94720"/>
                        <a14:foregroundMark x1="41373" y1="78571" x2="43529" y2="78106"/>
                        <a14:foregroundMark x1="76765" y1="58696" x2="75882" y2="59161"/>
                        <a14:backgroundMark x1="6765" y1="52484" x2="9804" y2="54348"/>
                        <a14:backgroundMark x1="12843" y1="39596" x2="13137" y2="40373"/>
                        <a14:backgroundMark x1="13137" y1="39286" x2="15294" y2="43478"/>
                        <a14:backgroundMark x1="43333" y1="78571" x2="43922" y2="78882"/>
                        <a14:backgroundMark x1="40294" y1="45652" x2="40686" y2="47205"/>
                        <a14:backgroundMark x1="73824" y1="54037" x2="75784" y2="56988"/>
                        <a14:backgroundMark x1="82647" y1="60404" x2="82843" y2="60404"/>
                        <a14:backgroundMark x1="77451" y1="59938" x2="79804" y2="60093"/>
                        <a14:backgroundMark x1="74608" y1="59783" x2="76176" y2="59938"/>
                        <a14:backgroundMark x1="76176" y1="86646" x2="77549" y2="87578"/>
                        <a14:backgroundMark x1="73627" y1="85248" x2="75196" y2="86180"/>
                        <a14:backgroundMark x1="70490" y1="83540" x2="70784" y2="83696"/>
                        <a14:backgroundMark x1="90490" y1="50155" x2="91176" y2="50155"/>
                      </a14:backgroundRemoval>
                    </a14:imgEffect>
                  </a14:imgLayer>
                </a14:imgProps>
              </a:ext>
              <a:ext uri="{28A0092B-C50C-407E-A947-70E740481C1C}">
                <a14:useLocalDpi xmlns:a14="http://schemas.microsoft.com/office/drawing/2010/main"/>
              </a:ext>
            </a:extLst>
          </a:blip>
          <a:srcRect l="-2299"/>
          <a:stretch/>
        </p:blipFill>
        <p:spPr bwMode="auto">
          <a:xfrm>
            <a:off x="0" y="1258136"/>
            <a:ext cx="4340755" cy="268176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tampon in vagina">
            <a:extLst>
              <a:ext uri="{FF2B5EF4-FFF2-40B4-BE49-F238E27FC236}">
                <a16:creationId xmlns:a16="http://schemas.microsoft.com/office/drawing/2014/main" id="{F9E214C8-B190-0217-2A66-72AE1EEC85A0}"/>
              </a:ext>
            </a:extLst>
          </p:cNvP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4578812" y="1335276"/>
            <a:ext cx="4457684" cy="2650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5053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4"/>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nodeType="clickEffect">
                                  <p:stCondLst>
                                    <p:cond delay="0"/>
                                  </p:stCondLst>
                                  <p:childTnLst>
                                    <p:set>
                                      <p:cBhvr>
                                        <p:cTn id="16" dur="1" fill="hold">
                                          <p:stCondLst>
                                            <p:cond delay="0"/>
                                          </p:stCondLst>
                                        </p:cTn>
                                        <p:tgtEl>
                                          <p:spTgt spid="5"/>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0"/>
                                          </p:stCondLst>
                                        </p:cTn>
                                        <p:tgtEl>
                                          <p:spTgt spid="4"/>
                                        </p:tgtEl>
                                        <p:attrNameLst>
                                          <p:attrName>style.visibility</p:attrName>
                                        </p:attrNameLst>
                                      </p:cBhvr>
                                      <p:to>
                                        <p:strVal val="hidden"/>
                                      </p:to>
                                    </p:set>
                                  </p:childTnLst>
                                </p:cTn>
                              </p:par>
                              <p:par>
                                <p:cTn id="19" presetID="1"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par>
                                <p:cTn id="21" presetID="1" presetClass="exit" presetSubtype="0" fill="hold" nodeType="withEffect">
                                  <p:stCondLst>
                                    <p:cond delay="0"/>
                                  </p:stCondLst>
                                  <p:childTnLst>
                                    <p:set>
                                      <p:cBhvr>
                                        <p:cTn id="22" dur="1" fill="hold">
                                          <p:stCondLst>
                                            <p:cond delay="0"/>
                                          </p:stCondLst>
                                        </p:cTn>
                                        <p:tgtEl>
                                          <p:spTgt spid="3"/>
                                        </p:tgtEl>
                                        <p:attrNameLst>
                                          <p:attrName>style.visibility</p:attrName>
                                        </p:attrNameLst>
                                      </p:cBhvr>
                                      <p:to>
                                        <p:strVal val="hidden"/>
                                      </p:to>
                                    </p:set>
                                  </p:childTnLst>
                                </p:cTn>
                              </p:par>
                              <p:par>
                                <p:cTn id="23" presetID="1" presetClass="entr" presetSubtype="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nodeType="clickEffect">
                                  <p:stCondLst>
                                    <p:cond delay="0"/>
                                  </p:stCondLst>
                                  <p:childTnLst>
                                    <p:set>
                                      <p:cBhvr>
                                        <p:cTn id="28" dur="1" fill="hold">
                                          <p:stCondLst>
                                            <p:cond delay="0"/>
                                          </p:stCondLst>
                                        </p:cTn>
                                        <p:tgtEl>
                                          <p:spTgt spid="8"/>
                                        </p:tgtEl>
                                        <p:attrNameLst>
                                          <p:attrName>style.visibility</p:attrName>
                                        </p:attrNameLst>
                                      </p:cBhvr>
                                      <p:to>
                                        <p:strVal val="hidden"/>
                                      </p:to>
                                    </p:set>
                                  </p:childTnLst>
                                </p:cTn>
                              </p:par>
                              <p:par>
                                <p:cTn id="29" presetID="1"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ED6E2C-9FD2-3B7A-BC6F-DBF4220EAE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4E1DDB-5387-C215-891E-5068D21364A5}"/>
              </a:ext>
            </a:extLst>
          </p:cNvPr>
          <p:cNvSpPr>
            <a:spLocks noGrp="1"/>
          </p:cNvSpPr>
          <p:nvPr>
            <p:ph type="title"/>
          </p:nvPr>
        </p:nvSpPr>
        <p:spPr>
          <a:xfrm>
            <a:off x="186498" y="168973"/>
            <a:ext cx="7709778" cy="994172"/>
          </a:xfrm>
        </p:spPr>
        <p:txBody>
          <a:bodyPr>
            <a:normAutofit fontScale="90000"/>
          </a:bodyPr>
          <a:lstStyle/>
          <a:p>
            <a:r>
              <a:rPr lang="en-US" sz="40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Why is Personal Hygiene Important?</a:t>
            </a:r>
            <a:endParaRPr lang="en-GB" sz="4000" dirty="0">
              <a:solidFill>
                <a:schemeClr val="accent1"/>
              </a:solidFill>
              <a:latin typeface="Arial Bold" panose="020B0704020202020204" pitchFamily="34" charset="0"/>
              <a:cs typeface="Arial Bold" panose="020B0704020202020204" pitchFamily="34" charset="0"/>
            </a:endParaRPr>
          </a:p>
        </p:txBody>
      </p:sp>
      <p:sp>
        <p:nvSpPr>
          <p:cNvPr id="13" name="Speech Bubble: Rectangle with Corners Rounded 12">
            <a:extLst>
              <a:ext uri="{FF2B5EF4-FFF2-40B4-BE49-F238E27FC236}">
                <a16:creationId xmlns:a16="http://schemas.microsoft.com/office/drawing/2014/main" id="{6A0F1EC4-AFDD-2B64-33CA-A68159C0724E}"/>
              </a:ext>
            </a:extLst>
          </p:cNvPr>
          <p:cNvSpPr/>
          <p:nvPr/>
        </p:nvSpPr>
        <p:spPr>
          <a:xfrm>
            <a:off x="214210" y="1553482"/>
            <a:ext cx="3254544" cy="1224610"/>
          </a:xfrm>
          <a:prstGeom prst="wedgeRoundRectCallout">
            <a:avLst/>
          </a:prstGeom>
          <a:solidFill>
            <a:schemeClr val="accent4">
              <a:lumMod val="20000"/>
              <a:lumOff val="80000"/>
            </a:schemeClr>
          </a:solidFill>
          <a:ln/>
          <a:effectLst>
            <a:glow rad="139700">
              <a:schemeClr val="accent3">
                <a:satMod val="175000"/>
                <a:alpha val="40000"/>
              </a:schemeClr>
            </a:glow>
            <a:outerShdw blurRad="57150" dist="19050" dir="5400000" algn="ctr" rotWithShape="0">
              <a:srgbClr val="000000">
                <a:alpha val="63000"/>
              </a:srgbClr>
            </a:outerShdw>
          </a:effectLst>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dirty="0"/>
          </a:p>
        </p:txBody>
      </p:sp>
      <p:sp>
        <p:nvSpPr>
          <p:cNvPr id="15" name="TextBox 14">
            <a:extLst>
              <a:ext uri="{FF2B5EF4-FFF2-40B4-BE49-F238E27FC236}">
                <a16:creationId xmlns:a16="http://schemas.microsoft.com/office/drawing/2014/main" id="{C03ECF8C-A034-DA77-5B79-5B91B426B4B9}"/>
              </a:ext>
            </a:extLst>
          </p:cNvPr>
          <p:cNvSpPr txBox="1"/>
          <p:nvPr/>
        </p:nvSpPr>
        <p:spPr>
          <a:xfrm>
            <a:off x="61036" y="1613297"/>
            <a:ext cx="3549319" cy="923330"/>
          </a:xfrm>
          <a:prstGeom prst="rect">
            <a:avLst/>
          </a:prstGeom>
          <a:noFill/>
        </p:spPr>
        <p:txBody>
          <a:bodyPr wrap="square">
            <a:spAutoFit/>
          </a:bodyPr>
          <a:lstStyle/>
          <a:p>
            <a:pPr algn="ctr"/>
            <a:r>
              <a:rPr lang="en-GB" sz="1800" dirty="0">
                <a:solidFill>
                  <a:schemeClr val="accent1"/>
                </a:solidFill>
                <a:latin typeface="Arial Bold" panose="020B0704020202020204" pitchFamily="34" charset="0"/>
                <a:cs typeface="Arial Bold" panose="020B0704020202020204" pitchFamily="34" charset="0"/>
              </a:rPr>
              <a:t>Personal hygiene becomes more important to you during puberty for </a:t>
            </a:r>
            <a:r>
              <a:rPr lang="en-GB" u="sng" dirty="0">
                <a:solidFill>
                  <a:schemeClr val="accent1"/>
                </a:solidFill>
                <a:latin typeface="Arial Bold" panose="020B0704020202020204" pitchFamily="34" charset="0"/>
                <a:cs typeface="Arial Bold" panose="020B0704020202020204" pitchFamily="34" charset="0"/>
              </a:rPr>
              <a:t>three</a:t>
            </a:r>
            <a:r>
              <a:rPr lang="en-GB" sz="1800" dirty="0">
                <a:solidFill>
                  <a:schemeClr val="accent1"/>
                </a:solidFill>
                <a:latin typeface="Arial Bold" panose="020B0704020202020204" pitchFamily="34" charset="0"/>
                <a:cs typeface="Arial Bold" panose="020B0704020202020204" pitchFamily="34" charset="0"/>
              </a:rPr>
              <a:t> reasons:</a:t>
            </a:r>
          </a:p>
        </p:txBody>
      </p:sp>
      <p:sp>
        <p:nvSpPr>
          <p:cNvPr id="16" name="Speech Bubble: Rectangle with Corners Rounded 15">
            <a:extLst>
              <a:ext uri="{FF2B5EF4-FFF2-40B4-BE49-F238E27FC236}">
                <a16:creationId xmlns:a16="http://schemas.microsoft.com/office/drawing/2014/main" id="{8A729E58-8BAC-CDA8-C721-BDB3D39C158A}"/>
              </a:ext>
            </a:extLst>
          </p:cNvPr>
          <p:cNvSpPr/>
          <p:nvPr/>
        </p:nvSpPr>
        <p:spPr>
          <a:xfrm>
            <a:off x="3922903" y="766738"/>
            <a:ext cx="3385401" cy="3651869"/>
          </a:xfrm>
          <a:prstGeom prst="wedgeRoundRectCallout">
            <a:avLst>
              <a:gd name="adj1" fmla="val 61095"/>
              <a:gd name="adj2" fmla="val -7769"/>
              <a:gd name="adj3" fmla="val 16667"/>
            </a:avLst>
          </a:prstGeom>
          <a:solidFill>
            <a:schemeClr val="accent4">
              <a:lumMod val="20000"/>
              <a:lumOff val="80000"/>
            </a:schemeClr>
          </a:solidFill>
          <a:ln/>
          <a:effectLst>
            <a:glow rad="139700">
              <a:schemeClr val="accent3">
                <a:satMod val="175000"/>
                <a:alpha val="40000"/>
              </a:schemeClr>
            </a:glow>
            <a:outerShdw blurRad="57150" dist="19050" dir="5400000" algn="ctr" rotWithShape="0">
              <a:srgbClr val="000000">
                <a:alpha val="63000"/>
              </a:srgbClr>
            </a:outerShdw>
          </a:effectLst>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dirty="0"/>
          </a:p>
        </p:txBody>
      </p:sp>
      <p:sp>
        <p:nvSpPr>
          <p:cNvPr id="26" name="TextBox 25">
            <a:extLst>
              <a:ext uri="{FF2B5EF4-FFF2-40B4-BE49-F238E27FC236}">
                <a16:creationId xmlns:a16="http://schemas.microsoft.com/office/drawing/2014/main" id="{E456DDFF-6619-3811-DC7B-8A74E2FD6DC8}"/>
              </a:ext>
            </a:extLst>
          </p:cNvPr>
          <p:cNvSpPr txBox="1"/>
          <p:nvPr/>
        </p:nvSpPr>
        <p:spPr>
          <a:xfrm>
            <a:off x="4151844" y="991134"/>
            <a:ext cx="3078710" cy="3416320"/>
          </a:xfrm>
          <a:prstGeom prst="rect">
            <a:avLst/>
          </a:prstGeom>
          <a:noFill/>
        </p:spPr>
        <p:txBody>
          <a:bodyPr wrap="square">
            <a:spAutoFit/>
          </a:bodyPr>
          <a:lstStyle/>
          <a:p>
            <a:pPr algn="ctr"/>
            <a:r>
              <a:rPr lang="en-GB" dirty="0">
                <a:solidFill>
                  <a:schemeClr val="accent1"/>
                </a:solidFill>
                <a:latin typeface="Arial Bold" panose="020B0704020202020204" pitchFamily="34" charset="0"/>
                <a:cs typeface="Arial Bold" panose="020B0704020202020204" pitchFamily="34" charset="0"/>
              </a:rPr>
              <a:t>1: It becomes </a:t>
            </a:r>
            <a:r>
              <a:rPr lang="en-GB" u="sng" dirty="0">
                <a:solidFill>
                  <a:schemeClr val="accent1"/>
                </a:solidFill>
                <a:latin typeface="Arial Bold" panose="020B0704020202020204" pitchFamily="34" charset="0"/>
                <a:cs typeface="Arial Bold" panose="020B0704020202020204" pitchFamily="34" charset="0"/>
              </a:rPr>
              <a:t>your</a:t>
            </a:r>
            <a:r>
              <a:rPr lang="en-GB" dirty="0">
                <a:solidFill>
                  <a:schemeClr val="accent1"/>
                </a:solidFill>
                <a:latin typeface="Arial Bold" panose="020B0704020202020204" pitchFamily="34" charset="0"/>
                <a:cs typeface="Arial Bold" panose="020B0704020202020204" pitchFamily="34" charset="0"/>
              </a:rPr>
              <a:t> responsibility to keep yourself clean. </a:t>
            </a:r>
          </a:p>
          <a:p>
            <a:pPr algn="ctr"/>
            <a:endParaRPr lang="en-GB" dirty="0">
              <a:solidFill>
                <a:schemeClr val="accent1"/>
              </a:solidFill>
              <a:latin typeface="Arial Bold" panose="020B0704020202020204" pitchFamily="34" charset="0"/>
              <a:cs typeface="Arial Bold" panose="020B0704020202020204" pitchFamily="34" charset="0"/>
            </a:endParaRPr>
          </a:p>
          <a:p>
            <a:pPr algn="ctr"/>
            <a:r>
              <a:rPr lang="en-GB" dirty="0">
                <a:solidFill>
                  <a:schemeClr val="accent1"/>
                </a:solidFill>
                <a:latin typeface="Arial Bold" panose="020B0704020202020204" pitchFamily="34" charset="0"/>
                <a:cs typeface="Arial Bold" panose="020B0704020202020204" pitchFamily="34" charset="0"/>
              </a:rPr>
              <a:t>2: Your skin changes, sweat glands develop, and you produce more sweat </a:t>
            </a:r>
          </a:p>
          <a:p>
            <a:pPr algn="ctr"/>
            <a:r>
              <a:rPr lang="en-GB" dirty="0">
                <a:solidFill>
                  <a:schemeClr val="accent1"/>
                </a:solidFill>
                <a:latin typeface="Arial Bold" panose="020B0704020202020204" pitchFamily="34" charset="0"/>
                <a:cs typeface="Arial Bold" panose="020B0704020202020204" pitchFamily="34" charset="0"/>
              </a:rPr>
              <a:t>(You become smellier!)</a:t>
            </a:r>
          </a:p>
          <a:p>
            <a:pPr algn="ctr"/>
            <a:endParaRPr lang="en-GB" dirty="0">
              <a:solidFill>
                <a:schemeClr val="accent1"/>
              </a:solidFill>
              <a:latin typeface="Arial Bold" panose="020B0704020202020204" pitchFamily="34" charset="0"/>
              <a:cs typeface="Arial Bold" panose="020B0704020202020204" pitchFamily="34" charset="0"/>
            </a:endParaRPr>
          </a:p>
          <a:p>
            <a:pPr algn="ctr"/>
            <a:r>
              <a:rPr lang="en-GB" dirty="0">
                <a:solidFill>
                  <a:schemeClr val="accent1"/>
                </a:solidFill>
                <a:latin typeface="Arial Bold" panose="020B0704020202020204" pitchFamily="34" charset="0"/>
                <a:cs typeface="Arial Bold" panose="020B0704020202020204" pitchFamily="34" charset="0"/>
              </a:rPr>
              <a:t>3: Remembering to clean/wash your 3 hot spots.</a:t>
            </a:r>
          </a:p>
        </p:txBody>
      </p:sp>
      <p:pic>
        <p:nvPicPr>
          <p:cNvPr id="3" name="Picture 2">
            <a:extLst>
              <a:ext uri="{FF2B5EF4-FFF2-40B4-BE49-F238E27FC236}">
                <a16:creationId xmlns:a16="http://schemas.microsoft.com/office/drawing/2014/main" id="{B517737B-5317-B438-830B-6D75CF74971A}"/>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3581" b="97917" l="6641" r="89844">
                        <a14:foregroundMark x1="57031" y1="74870" x2="37695" y2="82682"/>
                        <a14:foregroundMark x1="37695" y1="82682" x2="37305" y2="82682"/>
                        <a14:foregroundMark x1="32715" y1="64193" x2="44824" y2="69596"/>
                        <a14:foregroundMark x1="44824" y1="69596" x2="79688" y2="95573"/>
                        <a14:foregroundMark x1="80371" y1="80664" x2="64648" y2="64974"/>
                        <a14:foregroundMark x1="64648" y1="64974" x2="47363" y2="63086"/>
                        <a14:foregroundMark x1="47363" y1="63086" x2="23047" y2="66667"/>
                        <a14:foregroundMark x1="23047" y1="66667" x2="9180" y2="93164"/>
                        <a14:foregroundMark x1="9180" y1="93164" x2="27441" y2="93424"/>
                        <a14:foregroundMark x1="27441" y1="93424" x2="32715" y2="92904"/>
                        <a14:foregroundMark x1="59668" y1="73112" x2="43848" y2="87174"/>
                        <a14:foregroundMark x1="43848" y1="87174" x2="76172" y2="76693"/>
                        <a14:foregroundMark x1="76172" y1="76693" x2="45703" y2="68229"/>
                        <a14:foregroundMark x1="45703" y1="68229" x2="34961" y2="72201"/>
                        <a14:foregroundMark x1="38379" y1="72005" x2="37891" y2="95898"/>
                        <a14:foregroundMark x1="37891" y1="95898" x2="48047" y2="81576"/>
                        <a14:foregroundMark x1="48047" y1="81576" x2="15625" y2="72461"/>
                        <a14:foregroundMark x1="69629" y1="94857" x2="54980" y2="97917"/>
                        <a14:foregroundMark x1="54980" y1="97917" x2="26660" y2="97526"/>
                        <a14:foregroundMark x1="44043" y1="34635" x2="43359" y2="36458"/>
                        <a14:foregroundMark x1="45020" y1="47135" x2="64160" y2="49219"/>
                        <a14:foregroundMark x1="64160" y1="49219" x2="66309" y2="48438"/>
                        <a14:foregroundMark x1="54004" y1="49805" x2="41309" y2="45573"/>
                        <a14:foregroundMark x1="41309" y1="45573" x2="41309" y2="45573"/>
                        <a14:foregroundMark x1="66309" y1="34440" x2="66016" y2="23568"/>
                        <a14:foregroundMark x1="70703" y1="13802" x2="38672" y2="8203"/>
                        <a14:foregroundMark x1="48633" y1="4232" x2="50293" y2="3581"/>
                        <a14:foregroundMark x1="58008" y1="3581" x2="58008" y2="3581"/>
                        <a14:foregroundMark x1="42285" y1="3581" x2="42285" y2="3581"/>
                        <a14:foregroundMark x1="6641" y1="83789" x2="6641" y2="83789"/>
                      </a14:backgroundRemoval>
                    </a14:imgEffect>
                  </a14:imgLayer>
                </a14:imgProps>
              </a:ext>
              <a:ext uri="{28A0092B-C50C-407E-A947-70E740481C1C}">
                <a14:useLocalDpi xmlns:a14="http://schemas.microsoft.com/office/drawing/2010/main"/>
              </a:ext>
            </a:extLst>
          </a:blip>
          <a:stretch>
            <a:fillRect/>
          </a:stretch>
        </p:blipFill>
        <p:spPr>
          <a:xfrm flipH="1">
            <a:off x="7114760" y="2099639"/>
            <a:ext cx="2029240" cy="3043861"/>
          </a:xfrm>
          <a:prstGeom prst="rect">
            <a:avLst/>
          </a:prstGeom>
        </p:spPr>
      </p:pic>
      <p:pic>
        <p:nvPicPr>
          <p:cNvPr id="4" name="Picture 3">
            <a:extLst>
              <a:ext uri="{FF2B5EF4-FFF2-40B4-BE49-F238E27FC236}">
                <a16:creationId xmlns:a16="http://schemas.microsoft.com/office/drawing/2014/main" id="{92B98D05-7DBF-EFBE-9FB3-07688995F43C}"/>
              </a:ext>
            </a:extLst>
          </p:cNvPr>
          <p:cNvPicPr>
            <a:picLocks noChangeAspect="1"/>
          </p:cNvPicPr>
          <p:nvPr/>
        </p:nvPicPr>
        <p:blipFill>
          <a:blip r:embed="rId5" cstate="email">
            <a:extLst>
              <a:ext uri="{BEBA8EAE-BF5A-486C-A8C5-ECC9F3942E4B}">
                <a14:imgProps xmlns:a14="http://schemas.microsoft.com/office/drawing/2010/main">
                  <a14:imgLayer r:embed="rId6">
                    <a14:imgEffect>
                      <a14:backgroundRemoval t="4492" b="99609" l="8887" r="89844">
                        <a14:foregroundMark x1="39063" y1="6510" x2="54102" y2="7943"/>
                        <a14:foregroundMark x1="8984" y1="79427" x2="8984" y2="79427"/>
                        <a14:foregroundMark x1="18262" y1="87630" x2="16797" y2="95117"/>
                        <a14:foregroundMark x1="17480" y1="96354" x2="18750" y2="98633"/>
                        <a14:foregroundMark x1="50684" y1="4557" x2="50684" y2="4557"/>
                        <a14:foregroundMark x1="27246" y1="99284" x2="50195" y2="98893"/>
                        <a14:foregroundMark x1="50195" y1="98893" x2="77344" y2="99609"/>
                      </a14:backgroundRemoval>
                    </a14:imgEffect>
                  </a14:imgLayer>
                </a14:imgProps>
              </a:ext>
              <a:ext uri="{28A0092B-C50C-407E-A947-70E740481C1C}">
                <a14:useLocalDpi xmlns:a14="http://schemas.microsoft.com/office/drawing/2010/main"/>
              </a:ext>
            </a:extLst>
          </a:blip>
          <a:stretch>
            <a:fillRect/>
          </a:stretch>
        </p:blipFill>
        <p:spPr>
          <a:xfrm>
            <a:off x="1259632" y="2778092"/>
            <a:ext cx="1584176" cy="2376265"/>
          </a:xfrm>
          <a:prstGeom prst="rect">
            <a:avLst/>
          </a:prstGeom>
        </p:spPr>
      </p:pic>
      <p:pic>
        <p:nvPicPr>
          <p:cNvPr id="7" name="Picture 6">
            <a:extLst>
              <a:ext uri="{FF2B5EF4-FFF2-40B4-BE49-F238E27FC236}">
                <a16:creationId xmlns:a16="http://schemas.microsoft.com/office/drawing/2014/main" id="{B49B7141-7C87-F3C2-E3EC-15D46D644972}"/>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355729" y="881018"/>
            <a:ext cx="2563101" cy="3495744"/>
          </a:xfrm>
          <a:prstGeom prst="rect">
            <a:avLst/>
          </a:prstGeom>
        </p:spPr>
      </p:pic>
      <p:sp>
        <p:nvSpPr>
          <p:cNvPr id="8" name="TextBox 7">
            <a:extLst>
              <a:ext uri="{FF2B5EF4-FFF2-40B4-BE49-F238E27FC236}">
                <a16:creationId xmlns:a16="http://schemas.microsoft.com/office/drawing/2014/main" id="{FF90A535-4816-106E-40F0-0F76212D8D37}"/>
              </a:ext>
            </a:extLst>
          </p:cNvPr>
          <p:cNvSpPr txBox="1"/>
          <p:nvPr/>
        </p:nvSpPr>
        <p:spPr>
          <a:xfrm>
            <a:off x="-18276" y="1648831"/>
            <a:ext cx="3549319" cy="646331"/>
          </a:xfrm>
          <a:prstGeom prst="rect">
            <a:avLst/>
          </a:prstGeom>
          <a:noFill/>
        </p:spPr>
        <p:txBody>
          <a:bodyPr wrap="square">
            <a:spAutoFit/>
          </a:bodyPr>
          <a:lstStyle/>
          <a:p>
            <a:pPr algn="ctr"/>
            <a:r>
              <a:rPr lang="en-GB" sz="1800" dirty="0">
                <a:solidFill>
                  <a:schemeClr val="accent1"/>
                </a:solidFill>
                <a:latin typeface="Arial Bold" panose="020B0704020202020204" pitchFamily="34" charset="0"/>
                <a:cs typeface="Arial Bold" panose="020B0704020202020204" pitchFamily="34" charset="0"/>
              </a:rPr>
              <a:t>Here is a routine we could follow:</a:t>
            </a:r>
          </a:p>
        </p:txBody>
      </p:sp>
    </p:spTree>
    <p:extLst>
      <p:ext uri="{BB962C8B-B14F-4D97-AF65-F5344CB8AC3E}">
        <p14:creationId xmlns:p14="http://schemas.microsoft.com/office/powerpoint/2010/main" val="27097599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xit"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6"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61825F04-F6D1-DB68-61E0-D4539385A108}"/>
              </a:ext>
            </a:extLst>
          </p:cNvPr>
          <p:cNvGraphicFramePr>
            <a:graphicFrameLocks noGrp="1"/>
          </p:cNvGraphicFramePr>
          <p:nvPr>
            <p:extLst>
              <p:ext uri="{D42A27DB-BD31-4B8C-83A1-F6EECF244321}">
                <p14:modId xmlns:p14="http://schemas.microsoft.com/office/powerpoint/2010/main" val="3316271885"/>
              </p:ext>
            </p:extLst>
          </p:nvPr>
        </p:nvGraphicFramePr>
        <p:xfrm>
          <a:off x="395536" y="200055"/>
          <a:ext cx="8136904" cy="4739640"/>
        </p:xfrm>
        <a:graphic>
          <a:graphicData uri="http://schemas.openxmlformats.org/drawingml/2006/table">
            <a:tbl>
              <a:tblPr firstRow="1" bandRow="1">
                <a:tableStyleId>{5C22544A-7EE6-4342-B048-85BDC9FD1C3A}</a:tableStyleId>
              </a:tblPr>
              <a:tblGrid>
                <a:gridCol w="4381410">
                  <a:extLst>
                    <a:ext uri="{9D8B030D-6E8A-4147-A177-3AD203B41FA5}">
                      <a16:colId xmlns:a16="http://schemas.microsoft.com/office/drawing/2014/main" val="3527273174"/>
                    </a:ext>
                  </a:extLst>
                </a:gridCol>
                <a:gridCol w="3755494">
                  <a:extLst>
                    <a:ext uri="{9D8B030D-6E8A-4147-A177-3AD203B41FA5}">
                      <a16:colId xmlns:a16="http://schemas.microsoft.com/office/drawing/2014/main" val="2655759148"/>
                    </a:ext>
                  </a:extLst>
                </a:gridCol>
              </a:tblGrid>
              <a:tr h="0">
                <a:tc>
                  <a:txBody>
                    <a:bodyPr/>
                    <a:lstStyle/>
                    <a:p>
                      <a:pPr algn="ctr"/>
                      <a:r>
                        <a:rPr lang="en-GB" dirty="0"/>
                        <a:t>Questions</a:t>
                      </a:r>
                    </a:p>
                  </a:txBody>
                  <a:tcPr/>
                </a:tc>
                <a:tc>
                  <a:txBody>
                    <a:bodyPr/>
                    <a:lstStyle/>
                    <a:p>
                      <a:pPr algn="ctr"/>
                      <a:r>
                        <a:rPr lang="en-GB" dirty="0"/>
                        <a:t>Answers</a:t>
                      </a:r>
                    </a:p>
                  </a:txBody>
                  <a:tcPr/>
                </a:tc>
                <a:extLst>
                  <a:ext uri="{0D108BD9-81ED-4DB2-BD59-A6C34878D82A}">
                    <a16:rowId xmlns:a16="http://schemas.microsoft.com/office/drawing/2014/main" val="138731382"/>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a:t>Where are the three hot spots you sweat most in during puberty?</a:t>
                      </a:r>
                    </a:p>
                  </a:txBody>
                  <a:tcPr/>
                </a:tc>
                <a:tc>
                  <a:txBody>
                    <a:bodyPr/>
                    <a:lstStyle/>
                    <a:p>
                      <a:endParaRPr lang="en-GB" dirty="0"/>
                    </a:p>
                  </a:txBody>
                  <a:tcPr/>
                </a:tc>
                <a:extLst>
                  <a:ext uri="{0D108BD9-81ED-4DB2-BD59-A6C34878D82A}">
                    <a16:rowId xmlns:a16="http://schemas.microsoft.com/office/drawing/2014/main" val="3264486919"/>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a:t>When does puberty usually begin? </a:t>
                      </a:r>
                    </a:p>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a:t>(a) 9 to 16 yrs (b) 6 to 9 yrs (c) 17 to 21 yrs</a:t>
                      </a:r>
                    </a:p>
                  </a:txBody>
                  <a:tcPr/>
                </a:tc>
                <a:tc>
                  <a:txBody>
                    <a:bodyPr/>
                    <a:lstStyle/>
                    <a:p>
                      <a:endParaRPr lang="en-GB" dirty="0"/>
                    </a:p>
                  </a:txBody>
                  <a:tcPr/>
                </a:tc>
                <a:extLst>
                  <a:ext uri="{0D108BD9-81ED-4DB2-BD59-A6C34878D82A}">
                    <a16:rowId xmlns:a16="http://schemas.microsoft.com/office/drawing/2014/main" val="4294355426"/>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a:t>Why do breasts develop?</a:t>
                      </a:r>
                    </a:p>
                  </a:txBody>
                  <a:tcPr/>
                </a:tc>
                <a:tc>
                  <a:txBody>
                    <a:bodyPr/>
                    <a:lstStyle/>
                    <a:p>
                      <a:endParaRPr lang="en-GB" dirty="0"/>
                    </a:p>
                  </a:txBody>
                  <a:tcPr/>
                </a:tc>
                <a:extLst>
                  <a:ext uri="{0D108BD9-81ED-4DB2-BD59-A6C34878D82A}">
                    <a16:rowId xmlns:a16="http://schemas.microsoft.com/office/drawing/2014/main" val="3304938327"/>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a:t>What happens to a female once a month?</a:t>
                      </a:r>
                    </a:p>
                  </a:txBody>
                  <a:tcPr/>
                </a:tc>
                <a:tc>
                  <a:txBody>
                    <a:bodyPr/>
                    <a:lstStyle/>
                    <a:p>
                      <a:endParaRPr lang="en-GB" dirty="0"/>
                    </a:p>
                  </a:txBody>
                  <a:tcPr/>
                </a:tc>
                <a:extLst>
                  <a:ext uri="{0D108BD9-81ED-4DB2-BD59-A6C34878D82A}">
                    <a16:rowId xmlns:a16="http://schemas.microsoft.com/office/drawing/2014/main" val="326912432"/>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a:t>What do the testicles start to produce during puberty?</a:t>
                      </a:r>
                    </a:p>
                  </a:txBody>
                  <a:tcPr/>
                </a:tc>
                <a:tc>
                  <a:txBody>
                    <a:bodyPr/>
                    <a:lstStyle/>
                    <a:p>
                      <a:endParaRPr lang="en-GB" dirty="0"/>
                    </a:p>
                  </a:txBody>
                  <a:tcPr/>
                </a:tc>
                <a:extLst>
                  <a:ext uri="{0D108BD9-81ED-4DB2-BD59-A6C34878D82A}">
                    <a16:rowId xmlns:a16="http://schemas.microsoft.com/office/drawing/2014/main" val="1074906006"/>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a:t>How long does puberty last? </a:t>
                      </a:r>
                    </a:p>
                  </a:txBody>
                  <a:tcPr/>
                </a:tc>
                <a:tc>
                  <a:txBody>
                    <a:bodyPr/>
                    <a:lstStyle/>
                    <a:p>
                      <a:endParaRPr lang="en-GB" dirty="0"/>
                    </a:p>
                  </a:txBody>
                  <a:tcPr/>
                </a:tc>
                <a:extLst>
                  <a:ext uri="{0D108BD9-81ED-4DB2-BD59-A6C34878D82A}">
                    <a16:rowId xmlns:a16="http://schemas.microsoft.com/office/drawing/2014/main" val="696327779"/>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a:t>What types of products can a female use during a period?</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b="1" dirty="0"/>
                    </a:p>
                  </a:txBody>
                  <a:tcPr/>
                </a:tc>
                <a:tc>
                  <a:txBody>
                    <a:bodyPr/>
                    <a:lstStyle/>
                    <a:p>
                      <a:endParaRPr lang="en-GB" dirty="0"/>
                    </a:p>
                  </a:txBody>
                  <a:tcPr/>
                </a:tc>
                <a:extLst>
                  <a:ext uri="{0D108BD9-81ED-4DB2-BD59-A6C34878D82A}">
                    <a16:rowId xmlns:a16="http://schemas.microsoft.com/office/drawing/2014/main" val="3142024698"/>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a:t>Are wet dreams normal?</a:t>
                      </a:r>
                    </a:p>
                  </a:txBody>
                  <a:tcPr/>
                </a:tc>
                <a:tc>
                  <a:txBody>
                    <a:bodyPr/>
                    <a:lstStyle/>
                    <a:p>
                      <a:endParaRPr lang="en-GB" dirty="0"/>
                    </a:p>
                  </a:txBody>
                  <a:tcPr/>
                </a:tc>
                <a:extLst>
                  <a:ext uri="{0D108BD9-81ED-4DB2-BD59-A6C34878D82A}">
                    <a16:rowId xmlns:a16="http://schemas.microsoft.com/office/drawing/2014/main" val="2803401756"/>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a:t>What is a mood swing?</a:t>
                      </a:r>
                    </a:p>
                  </a:txBody>
                  <a:tcPr/>
                </a:tc>
                <a:tc>
                  <a:txBody>
                    <a:bodyPr/>
                    <a:lstStyle/>
                    <a:p>
                      <a:endParaRPr lang="en-GB" dirty="0"/>
                    </a:p>
                  </a:txBody>
                  <a:tcPr/>
                </a:tc>
                <a:extLst>
                  <a:ext uri="{0D108BD9-81ED-4DB2-BD59-A6C34878D82A}">
                    <a16:rowId xmlns:a16="http://schemas.microsoft.com/office/drawing/2014/main" val="81381633"/>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a:t>Should I be worried about puberty?</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b="1" dirty="0"/>
                    </a:p>
                    <a:p>
                      <a:endParaRPr lang="en-GB" b="1" dirty="0"/>
                    </a:p>
                  </a:txBody>
                  <a:tcPr/>
                </a:tc>
                <a:tc>
                  <a:txBody>
                    <a:bodyPr/>
                    <a:lstStyle/>
                    <a:p>
                      <a:endParaRPr lang="en-GB" dirty="0"/>
                    </a:p>
                  </a:txBody>
                  <a:tcPr/>
                </a:tc>
                <a:extLst>
                  <a:ext uri="{0D108BD9-81ED-4DB2-BD59-A6C34878D82A}">
                    <a16:rowId xmlns:a16="http://schemas.microsoft.com/office/drawing/2014/main" val="2933154220"/>
                  </a:ext>
                </a:extLst>
              </a:tr>
            </a:tbl>
          </a:graphicData>
        </a:graphic>
      </p:graphicFrame>
      <p:sp>
        <p:nvSpPr>
          <p:cNvPr id="6" name="TextBox 5">
            <a:extLst>
              <a:ext uri="{FF2B5EF4-FFF2-40B4-BE49-F238E27FC236}">
                <a16:creationId xmlns:a16="http://schemas.microsoft.com/office/drawing/2014/main" id="{803FCC07-815A-8805-8AE7-98A237400644}"/>
              </a:ext>
            </a:extLst>
          </p:cNvPr>
          <p:cNvSpPr txBox="1"/>
          <p:nvPr/>
        </p:nvSpPr>
        <p:spPr>
          <a:xfrm>
            <a:off x="5544108" y="555526"/>
            <a:ext cx="2448272" cy="307777"/>
          </a:xfrm>
          <a:prstGeom prst="rect">
            <a:avLst/>
          </a:prstGeom>
          <a:noFill/>
        </p:spPr>
        <p:txBody>
          <a:bodyPr wrap="square" rtlCol="0">
            <a:spAutoFit/>
          </a:bodyPr>
          <a:lstStyle/>
          <a:p>
            <a:pPr algn="ctr"/>
            <a:r>
              <a:rPr lang="en-GB" sz="1400" dirty="0"/>
              <a:t>Armpits, Private Area, Feet</a:t>
            </a:r>
          </a:p>
        </p:txBody>
      </p:sp>
      <p:sp>
        <p:nvSpPr>
          <p:cNvPr id="7" name="TextBox 6">
            <a:extLst>
              <a:ext uri="{FF2B5EF4-FFF2-40B4-BE49-F238E27FC236}">
                <a16:creationId xmlns:a16="http://schemas.microsoft.com/office/drawing/2014/main" id="{A5228D82-62DF-D1B3-B6AC-70E7C4E1BD19}"/>
              </a:ext>
            </a:extLst>
          </p:cNvPr>
          <p:cNvSpPr txBox="1"/>
          <p:nvPr/>
        </p:nvSpPr>
        <p:spPr>
          <a:xfrm>
            <a:off x="5544108" y="1064885"/>
            <a:ext cx="2448272" cy="307777"/>
          </a:xfrm>
          <a:prstGeom prst="rect">
            <a:avLst/>
          </a:prstGeom>
          <a:noFill/>
        </p:spPr>
        <p:txBody>
          <a:bodyPr wrap="square" rtlCol="0">
            <a:spAutoFit/>
          </a:bodyPr>
          <a:lstStyle/>
          <a:p>
            <a:pPr algn="ctr"/>
            <a:r>
              <a:rPr lang="en-GB" sz="1400" dirty="0"/>
              <a:t>A. 9 to 16 years old</a:t>
            </a:r>
          </a:p>
        </p:txBody>
      </p:sp>
      <p:sp>
        <p:nvSpPr>
          <p:cNvPr id="8" name="TextBox 7">
            <a:extLst>
              <a:ext uri="{FF2B5EF4-FFF2-40B4-BE49-F238E27FC236}">
                <a16:creationId xmlns:a16="http://schemas.microsoft.com/office/drawing/2014/main" id="{F34F197D-F0B6-71C9-9FC8-EE6312C1389E}"/>
              </a:ext>
            </a:extLst>
          </p:cNvPr>
          <p:cNvSpPr txBox="1"/>
          <p:nvPr/>
        </p:nvSpPr>
        <p:spPr>
          <a:xfrm>
            <a:off x="4698014" y="1530904"/>
            <a:ext cx="3924436" cy="307777"/>
          </a:xfrm>
          <a:prstGeom prst="rect">
            <a:avLst/>
          </a:prstGeom>
          <a:noFill/>
        </p:spPr>
        <p:txBody>
          <a:bodyPr wrap="square" rtlCol="0">
            <a:spAutoFit/>
          </a:bodyPr>
          <a:lstStyle/>
          <a:p>
            <a:pPr algn="ctr"/>
            <a:r>
              <a:rPr lang="en-GB" sz="1400" dirty="0"/>
              <a:t>To produce milk to be able to breastfeed a baby</a:t>
            </a:r>
          </a:p>
        </p:txBody>
      </p:sp>
      <p:sp>
        <p:nvSpPr>
          <p:cNvPr id="9" name="TextBox 8">
            <a:extLst>
              <a:ext uri="{FF2B5EF4-FFF2-40B4-BE49-F238E27FC236}">
                <a16:creationId xmlns:a16="http://schemas.microsoft.com/office/drawing/2014/main" id="{51860166-675E-9A66-2450-D1EC1FE78884}"/>
              </a:ext>
            </a:extLst>
          </p:cNvPr>
          <p:cNvSpPr txBox="1"/>
          <p:nvPr/>
        </p:nvSpPr>
        <p:spPr>
          <a:xfrm>
            <a:off x="5544108" y="1858306"/>
            <a:ext cx="2448272" cy="307777"/>
          </a:xfrm>
          <a:prstGeom prst="rect">
            <a:avLst/>
          </a:prstGeom>
          <a:noFill/>
        </p:spPr>
        <p:txBody>
          <a:bodyPr wrap="square" rtlCol="0">
            <a:spAutoFit/>
          </a:bodyPr>
          <a:lstStyle/>
          <a:p>
            <a:pPr algn="ctr"/>
            <a:r>
              <a:rPr lang="en-GB" sz="1400" dirty="0"/>
              <a:t>A period (Menstruation) </a:t>
            </a:r>
          </a:p>
        </p:txBody>
      </p:sp>
      <p:sp>
        <p:nvSpPr>
          <p:cNvPr id="10" name="TextBox 9">
            <a:extLst>
              <a:ext uri="{FF2B5EF4-FFF2-40B4-BE49-F238E27FC236}">
                <a16:creationId xmlns:a16="http://schemas.microsoft.com/office/drawing/2014/main" id="{35AE8B8F-EB2D-0021-F350-D1E23F6722C7}"/>
              </a:ext>
            </a:extLst>
          </p:cNvPr>
          <p:cNvSpPr txBox="1"/>
          <p:nvPr/>
        </p:nvSpPr>
        <p:spPr>
          <a:xfrm>
            <a:off x="5544108" y="2240426"/>
            <a:ext cx="2448272" cy="307777"/>
          </a:xfrm>
          <a:prstGeom prst="rect">
            <a:avLst/>
          </a:prstGeom>
          <a:noFill/>
        </p:spPr>
        <p:txBody>
          <a:bodyPr wrap="square" rtlCol="0">
            <a:spAutoFit/>
          </a:bodyPr>
          <a:lstStyle/>
          <a:p>
            <a:pPr algn="ctr"/>
            <a:r>
              <a:rPr lang="en-GB" sz="1400" dirty="0"/>
              <a:t>Sperm / Semen</a:t>
            </a:r>
          </a:p>
        </p:txBody>
      </p:sp>
      <p:sp>
        <p:nvSpPr>
          <p:cNvPr id="11" name="TextBox 10">
            <a:extLst>
              <a:ext uri="{FF2B5EF4-FFF2-40B4-BE49-F238E27FC236}">
                <a16:creationId xmlns:a16="http://schemas.microsoft.com/office/drawing/2014/main" id="{F086D951-EC7D-F4FF-C876-2D2AF73FC4A9}"/>
              </a:ext>
            </a:extLst>
          </p:cNvPr>
          <p:cNvSpPr txBox="1"/>
          <p:nvPr/>
        </p:nvSpPr>
        <p:spPr>
          <a:xfrm>
            <a:off x="4860032" y="2604952"/>
            <a:ext cx="3600400" cy="307777"/>
          </a:xfrm>
          <a:prstGeom prst="rect">
            <a:avLst/>
          </a:prstGeom>
          <a:noFill/>
        </p:spPr>
        <p:txBody>
          <a:bodyPr wrap="square" rtlCol="0">
            <a:spAutoFit/>
          </a:bodyPr>
          <a:lstStyle/>
          <a:p>
            <a:pPr algn="ctr"/>
            <a:r>
              <a:rPr lang="en-GB" sz="1400" dirty="0"/>
              <a:t>Puberty last 2 to 5 years</a:t>
            </a:r>
          </a:p>
        </p:txBody>
      </p:sp>
      <p:sp>
        <p:nvSpPr>
          <p:cNvPr id="12" name="TextBox 11">
            <a:extLst>
              <a:ext uri="{FF2B5EF4-FFF2-40B4-BE49-F238E27FC236}">
                <a16:creationId xmlns:a16="http://schemas.microsoft.com/office/drawing/2014/main" id="{8858B368-D3B9-BD37-93EF-EF38D3790E22}"/>
              </a:ext>
            </a:extLst>
          </p:cNvPr>
          <p:cNvSpPr txBox="1"/>
          <p:nvPr/>
        </p:nvSpPr>
        <p:spPr>
          <a:xfrm>
            <a:off x="4968044" y="3043821"/>
            <a:ext cx="3348372" cy="307777"/>
          </a:xfrm>
          <a:prstGeom prst="rect">
            <a:avLst/>
          </a:prstGeom>
          <a:noFill/>
        </p:spPr>
        <p:txBody>
          <a:bodyPr wrap="square" rtlCol="0">
            <a:spAutoFit/>
          </a:bodyPr>
          <a:lstStyle/>
          <a:p>
            <a:pPr algn="ctr"/>
            <a:r>
              <a:rPr lang="en-GB" sz="1400" dirty="0"/>
              <a:t>Tampons, Pads, Period pants</a:t>
            </a:r>
          </a:p>
        </p:txBody>
      </p:sp>
      <p:sp>
        <p:nvSpPr>
          <p:cNvPr id="17" name="TextBox 16">
            <a:extLst>
              <a:ext uri="{FF2B5EF4-FFF2-40B4-BE49-F238E27FC236}">
                <a16:creationId xmlns:a16="http://schemas.microsoft.com/office/drawing/2014/main" id="{9A80EF23-E92C-FE1F-5B5F-7696318683C5}"/>
              </a:ext>
            </a:extLst>
          </p:cNvPr>
          <p:cNvSpPr txBox="1"/>
          <p:nvPr/>
        </p:nvSpPr>
        <p:spPr>
          <a:xfrm>
            <a:off x="4968044" y="3501897"/>
            <a:ext cx="3348372" cy="307777"/>
          </a:xfrm>
          <a:prstGeom prst="rect">
            <a:avLst/>
          </a:prstGeom>
          <a:noFill/>
        </p:spPr>
        <p:txBody>
          <a:bodyPr wrap="square" rtlCol="0">
            <a:spAutoFit/>
          </a:bodyPr>
          <a:lstStyle/>
          <a:p>
            <a:pPr algn="ctr"/>
            <a:r>
              <a:rPr lang="en-GB" sz="1400" dirty="0"/>
              <a:t>Yes, it’s your body producing testosterone</a:t>
            </a:r>
          </a:p>
        </p:txBody>
      </p:sp>
      <p:sp>
        <p:nvSpPr>
          <p:cNvPr id="18" name="TextBox 17">
            <a:extLst>
              <a:ext uri="{FF2B5EF4-FFF2-40B4-BE49-F238E27FC236}">
                <a16:creationId xmlns:a16="http://schemas.microsoft.com/office/drawing/2014/main" id="{7E46824E-6738-1A37-3171-D372039D3B59}"/>
              </a:ext>
            </a:extLst>
          </p:cNvPr>
          <p:cNvSpPr txBox="1"/>
          <p:nvPr/>
        </p:nvSpPr>
        <p:spPr>
          <a:xfrm>
            <a:off x="4801001" y="3924876"/>
            <a:ext cx="3780420" cy="307777"/>
          </a:xfrm>
          <a:prstGeom prst="rect">
            <a:avLst/>
          </a:prstGeom>
          <a:noFill/>
        </p:spPr>
        <p:txBody>
          <a:bodyPr wrap="square" rtlCol="0">
            <a:spAutoFit/>
          </a:bodyPr>
          <a:lstStyle/>
          <a:p>
            <a:pPr algn="ctr"/>
            <a:r>
              <a:rPr lang="en-GB" sz="1400" dirty="0"/>
              <a:t>Your emotions are changing due to the hormones </a:t>
            </a:r>
          </a:p>
        </p:txBody>
      </p:sp>
      <p:sp>
        <p:nvSpPr>
          <p:cNvPr id="19" name="TextBox 18">
            <a:extLst>
              <a:ext uri="{FF2B5EF4-FFF2-40B4-BE49-F238E27FC236}">
                <a16:creationId xmlns:a16="http://schemas.microsoft.com/office/drawing/2014/main" id="{83CF58DF-F5C9-B67D-73E4-FEA8D95ADAC0}"/>
              </a:ext>
            </a:extLst>
          </p:cNvPr>
          <p:cNvSpPr txBox="1"/>
          <p:nvPr/>
        </p:nvSpPr>
        <p:spPr>
          <a:xfrm>
            <a:off x="4801001" y="4271902"/>
            <a:ext cx="3780420" cy="307777"/>
          </a:xfrm>
          <a:prstGeom prst="rect">
            <a:avLst/>
          </a:prstGeom>
          <a:noFill/>
        </p:spPr>
        <p:txBody>
          <a:bodyPr wrap="square" rtlCol="0">
            <a:spAutoFit/>
          </a:bodyPr>
          <a:lstStyle/>
          <a:p>
            <a:pPr algn="ctr"/>
            <a:r>
              <a:rPr lang="en-GB" sz="1400" dirty="0"/>
              <a:t>No, it is all natural and part of growing up</a:t>
            </a:r>
          </a:p>
        </p:txBody>
      </p:sp>
      <p:pic>
        <p:nvPicPr>
          <p:cNvPr id="2" name="Picture 1">
            <a:extLst>
              <a:ext uri="{FF2B5EF4-FFF2-40B4-BE49-F238E27FC236}">
                <a16:creationId xmlns:a16="http://schemas.microsoft.com/office/drawing/2014/main" id="{E335D16C-75DD-6AAF-0623-5D9158146C62}"/>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4492" b="99609" l="8887" r="89844">
                        <a14:foregroundMark x1="39063" y1="6510" x2="54102" y2="7943"/>
                        <a14:foregroundMark x1="8984" y1="79427" x2="8984" y2="79427"/>
                        <a14:foregroundMark x1="18262" y1="87630" x2="16797" y2="95117"/>
                        <a14:foregroundMark x1="17480" y1="96354" x2="18750" y2="98633"/>
                        <a14:foregroundMark x1="50684" y1="4557" x2="50684" y2="4557"/>
                        <a14:foregroundMark x1="27246" y1="99284" x2="50195" y2="98893"/>
                        <a14:foregroundMark x1="50195" y1="98893" x2="77344" y2="99609"/>
                      </a14:backgroundRemoval>
                    </a14:imgEffect>
                  </a14:imgLayer>
                </a14:imgProps>
              </a:ext>
              <a:ext uri="{28A0092B-C50C-407E-A947-70E740481C1C}">
                <a14:useLocalDpi xmlns:a14="http://schemas.microsoft.com/office/drawing/2010/main"/>
              </a:ext>
            </a:extLst>
          </a:blip>
          <a:stretch>
            <a:fillRect/>
          </a:stretch>
        </p:blipFill>
        <p:spPr>
          <a:xfrm flipH="1">
            <a:off x="9252520" y="2391833"/>
            <a:ext cx="1810512" cy="2715768"/>
          </a:xfrm>
          <a:prstGeom prst="rect">
            <a:avLst/>
          </a:prstGeom>
        </p:spPr>
      </p:pic>
      <p:pic>
        <p:nvPicPr>
          <p:cNvPr id="4" name="Picture 3">
            <a:extLst>
              <a:ext uri="{FF2B5EF4-FFF2-40B4-BE49-F238E27FC236}">
                <a16:creationId xmlns:a16="http://schemas.microsoft.com/office/drawing/2014/main" id="{A2B62B3E-0D68-FB78-768F-5BBA87211971}"/>
              </a:ext>
            </a:extLst>
          </p:cNvPr>
          <p:cNvPicPr>
            <a:picLocks noChangeAspect="1"/>
          </p:cNvPicPr>
          <p:nvPr/>
        </p:nvPicPr>
        <p:blipFill>
          <a:blip r:embed="rId5" cstate="email">
            <a:extLst>
              <a:ext uri="{BEBA8EAE-BF5A-486C-A8C5-ECC9F3942E4B}">
                <a14:imgProps xmlns:a14="http://schemas.microsoft.com/office/drawing/2010/main">
                  <a14:imgLayer r:embed="rId6">
                    <a14:imgEffect>
                      <a14:backgroundRemoval t="3581" b="97917" l="6641" r="89844">
                        <a14:foregroundMark x1="57031" y1="74870" x2="37695" y2="82682"/>
                        <a14:foregroundMark x1="37695" y1="82682" x2="37305" y2="82682"/>
                        <a14:foregroundMark x1="32715" y1="64193" x2="44824" y2="69596"/>
                        <a14:foregroundMark x1="44824" y1="69596" x2="79688" y2="95573"/>
                        <a14:foregroundMark x1="80371" y1="80664" x2="64648" y2="64974"/>
                        <a14:foregroundMark x1="64648" y1="64974" x2="47363" y2="63086"/>
                        <a14:foregroundMark x1="47363" y1="63086" x2="23047" y2="66667"/>
                        <a14:foregroundMark x1="23047" y1="66667" x2="9180" y2="93164"/>
                        <a14:foregroundMark x1="9180" y1="93164" x2="27441" y2="93424"/>
                        <a14:foregroundMark x1="27441" y1="93424" x2="32715" y2="92904"/>
                        <a14:foregroundMark x1="59668" y1="73112" x2="43848" y2="87174"/>
                        <a14:foregroundMark x1="43848" y1="87174" x2="76172" y2="76693"/>
                        <a14:foregroundMark x1="76172" y1="76693" x2="45703" y2="68229"/>
                        <a14:foregroundMark x1="45703" y1="68229" x2="34961" y2="72201"/>
                        <a14:foregroundMark x1="38379" y1="72005" x2="37891" y2="95898"/>
                        <a14:foregroundMark x1="37891" y1="95898" x2="48047" y2="81576"/>
                        <a14:foregroundMark x1="48047" y1="81576" x2="15625" y2="72461"/>
                        <a14:foregroundMark x1="69629" y1="94857" x2="54980" y2="97917"/>
                        <a14:foregroundMark x1="54980" y1="97917" x2="26660" y2="97526"/>
                        <a14:foregroundMark x1="44043" y1="34635" x2="43359" y2="36458"/>
                        <a14:foregroundMark x1="45020" y1="47135" x2="64160" y2="49219"/>
                        <a14:foregroundMark x1="64160" y1="49219" x2="66309" y2="48438"/>
                        <a14:foregroundMark x1="54004" y1="49805" x2="41309" y2="45573"/>
                        <a14:foregroundMark x1="41309" y1="45573" x2="41309" y2="45573"/>
                        <a14:foregroundMark x1="66309" y1="34440" x2="66016" y2="23568"/>
                        <a14:foregroundMark x1="70703" y1="13802" x2="38672" y2="8203"/>
                        <a14:foregroundMark x1="48633" y1="4232" x2="50293" y2="3581"/>
                        <a14:foregroundMark x1="58008" y1="3581" x2="58008" y2="3581"/>
                        <a14:foregroundMark x1="42285" y1="3581" x2="42285" y2="3581"/>
                        <a14:foregroundMark x1="6641" y1="83789" x2="6641" y2="83789"/>
                      </a14:backgroundRemoval>
                    </a14:imgEffect>
                  </a14:imgLayer>
                </a14:imgProps>
              </a:ext>
              <a:ext uri="{28A0092B-C50C-407E-A947-70E740481C1C}">
                <a14:useLocalDpi xmlns:a14="http://schemas.microsoft.com/office/drawing/2010/main"/>
              </a:ext>
            </a:extLst>
          </a:blip>
          <a:stretch>
            <a:fillRect/>
          </a:stretch>
        </p:blipFill>
        <p:spPr>
          <a:xfrm>
            <a:off x="-2268760" y="2451791"/>
            <a:ext cx="1810510" cy="2715766"/>
          </a:xfrm>
          <a:prstGeom prst="rect">
            <a:avLst/>
          </a:prstGeom>
        </p:spPr>
      </p:pic>
    </p:spTree>
    <p:extLst>
      <p:ext uri="{BB962C8B-B14F-4D97-AF65-F5344CB8AC3E}">
        <p14:creationId xmlns:p14="http://schemas.microsoft.com/office/powerpoint/2010/main" val="34994372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7" grpId="0"/>
      <p:bldP spid="18" grpId="0"/>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peech Bubble: Rectangle with Corners Rounded 13">
            <a:extLst>
              <a:ext uri="{FF2B5EF4-FFF2-40B4-BE49-F238E27FC236}">
                <a16:creationId xmlns:a16="http://schemas.microsoft.com/office/drawing/2014/main" id="{EB778DF9-01EE-7C35-33D2-98F339FBCEC5}"/>
              </a:ext>
            </a:extLst>
          </p:cNvPr>
          <p:cNvSpPr/>
          <p:nvPr/>
        </p:nvSpPr>
        <p:spPr>
          <a:xfrm>
            <a:off x="4581088" y="1170497"/>
            <a:ext cx="3064064" cy="1369023"/>
          </a:xfrm>
          <a:custGeom>
            <a:avLst/>
            <a:gdLst>
              <a:gd name="connsiteX0" fmla="*/ 0 w 3064064"/>
              <a:gd name="connsiteY0" fmla="*/ 228175 h 1369023"/>
              <a:gd name="connsiteX1" fmla="*/ 228175 w 3064064"/>
              <a:gd name="connsiteY1" fmla="*/ 0 h 1369023"/>
              <a:gd name="connsiteX2" fmla="*/ 701131 w 3064064"/>
              <a:gd name="connsiteY2" fmla="*/ 0 h 1369023"/>
              <a:gd name="connsiteX3" fmla="*/ 1205271 w 3064064"/>
              <a:gd name="connsiteY3" fmla="*/ 0 h 1369023"/>
              <a:gd name="connsiteX4" fmla="*/ 1787371 w 3064064"/>
              <a:gd name="connsiteY4" fmla="*/ 0 h 1369023"/>
              <a:gd name="connsiteX5" fmla="*/ 1787371 w 3064064"/>
              <a:gd name="connsiteY5" fmla="*/ 0 h 1369023"/>
              <a:gd name="connsiteX6" fmla="*/ 2170379 w 3064064"/>
              <a:gd name="connsiteY6" fmla="*/ 0 h 1369023"/>
              <a:gd name="connsiteX7" fmla="*/ 2553387 w 3064064"/>
              <a:gd name="connsiteY7" fmla="*/ 0 h 1369023"/>
              <a:gd name="connsiteX8" fmla="*/ 2835889 w 3064064"/>
              <a:gd name="connsiteY8" fmla="*/ 0 h 1369023"/>
              <a:gd name="connsiteX9" fmla="*/ 3064064 w 3064064"/>
              <a:gd name="connsiteY9" fmla="*/ 228175 h 1369023"/>
              <a:gd name="connsiteX10" fmla="*/ 3064064 w 3064064"/>
              <a:gd name="connsiteY10" fmla="*/ 798597 h 1369023"/>
              <a:gd name="connsiteX11" fmla="*/ 3064064 w 3064064"/>
              <a:gd name="connsiteY11" fmla="*/ 798597 h 1369023"/>
              <a:gd name="connsiteX12" fmla="*/ 3064064 w 3064064"/>
              <a:gd name="connsiteY12" fmla="*/ 1140853 h 1369023"/>
              <a:gd name="connsiteX13" fmla="*/ 3064064 w 3064064"/>
              <a:gd name="connsiteY13" fmla="*/ 1140848 h 1369023"/>
              <a:gd name="connsiteX14" fmla="*/ 2835889 w 3064064"/>
              <a:gd name="connsiteY14" fmla="*/ 1369023 h 1369023"/>
              <a:gd name="connsiteX15" fmla="*/ 2553387 w 3064064"/>
              <a:gd name="connsiteY15" fmla="*/ 1369023 h 1369023"/>
              <a:gd name="connsiteX16" fmla="*/ 3073103 w 3064064"/>
              <a:gd name="connsiteY16" fmla="*/ 1663733 h 1369023"/>
              <a:gd name="connsiteX17" fmla="*/ 2644526 w 3064064"/>
              <a:gd name="connsiteY17" fmla="*/ 1565496 h 1369023"/>
              <a:gd name="connsiteX18" fmla="*/ 2254520 w 3064064"/>
              <a:gd name="connsiteY18" fmla="*/ 1476101 h 1369023"/>
              <a:gd name="connsiteX19" fmla="*/ 1787371 w 3064064"/>
              <a:gd name="connsiteY19" fmla="*/ 1369023 h 1369023"/>
              <a:gd name="connsiteX20" fmla="*/ 1283231 w 3064064"/>
              <a:gd name="connsiteY20" fmla="*/ 1369023 h 1369023"/>
              <a:gd name="connsiteX21" fmla="*/ 794683 w 3064064"/>
              <a:gd name="connsiteY21" fmla="*/ 1369023 h 1369023"/>
              <a:gd name="connsiteX22" fmla="*/ 228175 w 3064064"/>
              <a:gd name="connsiteY22" fmla="*/ 1369023 h 1369023"/>
              <a:gd name="connsiteX23" fmla="*/ 0 w 3064064"/>
              <a:gd name="connsiteY23" fmla="*/ 1140848 h 1369023"/>
              <a:gd name="connsiteX24" fmla="*/ 0 w 3064064"/>
              <a:gd name="connsiteY24" fmla="*/ 1140853 h 1369023"/>
              <a:gd name="connsiteX25" fmla="*/ 0 w 3064064"/>
              <a:gd name="connsiteY25" fmla="*/ 798597 h 1369023"/>
              <a:gd name="connsiteX26" fmla="*/ 0 w 3064064"/>
              <a:gd name="connsiteY26" fmla="*/ 798597 h 1369023"/>
              <a:gd name="connsiteX27" fmla="*/ 0 w 3064064"/>
              <a:gd name="connsiteY27" fmla="*/ 228175 h 1369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064064" h="1369023" extrusionOk="0">
                <a:moveTo>
                  <a:pt x="0" y="228175"/>
                </a:moveTo>
                <a:cubicBezTo>
                  <a:pt x="-28243" y="100536"/>
                  <a:pt x="104336" y="-15479"/>
                  <a:pt x="228175" y="0"/>
                </a:cubicBezTo>
                <a:cubicBezTo>
                  <a:pt x="334191" y="-33993"/>
                  <a:pt x="511797" y="28693"/>
                  <a:pt x="701131" y="0"/>
                </a:cubicBezTo>
                <a:cubicBezTo>
                  <a:pt x="890465" y="-28693"/>
                  <a:pt x="995192" y="44516"/>
                  <a:pt x="1205271" y="0"/>
                </a:cubicBezTo>
                <a:cubicBezTo>
                  <a:pt x="1415350" y="-44516"/>
                  <a:pt x="1629401" y="33360"/>
                  <a:pt x="1787371" y="0"/>
                </a:cubicBezTo>
                <a:lnTo>
                  <a:pt x="1787371" y="0"/>
                </a:lnTo>
                <a:cubicBezTo>
                  <a:pt x="1891482" y="-13463"/>
                  <a:pt x="2036443" y="25216"/>
                  <a:pt x="2170379" y="0"/>
                </a:cubicBezTo>
                <a:cubicBezTo>
                  <a:pt x="2304315" y="-25216"/>
                  <a:pt x="2376837" y="16910"/>
                  <a:pt x="2553387" y="0"/>
                </a:cubicBezTo>
                <a:cubicBezTo>
                  <a:pt x="2694403" y="-27690"/>
                  <a:pt x="2695247" y="16944"/>
                  <a:pt x="2835889" y="0"/>
                </a:cubicBezTo>
                <a:cubicBezTo>
                  <a:pt x="2940483" y="28606"/>
                  <a:pt x="3062611" y="73469"/>
                  <a:pt x="3064064" y="228175"/>
                </a:cubicBezTo>
                <a:cubicBezTo>
                  <a:pt x="3077797" y="452290"/>
                  <a:pt x="3008873" y="527875"/>
                  <a:pt x="3064064" y="798597"/>
                </a:cubicBezTo>
                <a:lnTo>
                  <a:pt x="3064064" y="798597"/>
                </a:lnTo>
                <a:cubicBezTo>
                  <a:pt x="3098465" y="876677"/>
                  <a:pt x="3059901" y="1062809"/>
                  <a:pt x="3064064" y="1140853"/>
                </a:cubicBezTo>
                <a:lnTo>
                  <a:pt x="3064064" y="1140848"/>
                </a:lnTo>
                <a:cubicBezTo>
                  <a:pt x="3072025" y="1237134"/>
                  <a:pt x="2941385" y="1373008"/>
                  <a:pt x="2835889" y="1369023"/>
                </a:cubicBezTo>
                <a:cubicBezTo>
                  <a:pt x="2694779" y="1390144"/>
                  <a:pt x="2631092" y="1348381"/>
                  <a:pt x="2553387" y="1369023"/>
                </a:cubicBezTo>
                <a:cubicBezTo>
                  <a:pt x="2732625" y="1436058"/>
                  <a:pt x="2879819" y="1566380"/>
                  <a:pt x="3073103" y="1663733"/>
                </a:cubicBezTo>
                <a:cubicBezTo>
                  <a:pt x="2978694" y="1668532"/>
                  <a:pt x="2810164" y="1596792"/>
                  <a:pt x="2644526" y="1565496"/>
                </a:cubicBezTo>
                <a:cubicBezTo>
                  <a:pt x="2478888" y="1534200"/>
                  <a:pt x="2366750" y="1487857"/>
                  <a:pt x="2254520" y="1476101"/>
                </a:cubicBezTo>
                <a:cubicBezTo>
                  <a:pt x="2142290" y="1464345"/>
                  <a:pt x="1987012" y="1366420"/>
                  <a:pt x="1787371" y="1369023"/>
                </a:cubicBezTo>
                <a:cubicBezTo>
                  <a:pt x="1618063" y="1389740"/>
                  <a:pt x="1499782" y="1364482"/>
                  <a:pt x="1283231" y="1369023"/>
                </a:cubicBezTo>
                <a:cubicBezTo>
                  <a:pt x="1066680" y="1373564"/>
                  <a:pt x="954436" y="1340456"/>
                  <a:pt x="794683" y="1369023"/>
                </a:cubicBezTo>
                <a:cubicBezTo>
                  <a:pt x="634930" y="1397590"/>
                  <a:pt x="402549" y="1323712"/>
                  <a:pt x="228175" y="1369023"/>
                </a:cubicBezTo>
                <a:cubicBezTo>
                  <a:pt x="94261" y="1381027"/>
                  <a:pt x="5435" y="1271037"/>
                  <a:pt x="0" y="1140848"/>
                </a:cubicBezTo>
                <a:lnTo>
                  <a:pt x="0" y="1140853"/>
                </a:lnTo>
                <a:cubicBezTo>
                  <a:pt x="-11728" y="1059151"/>
                  <a:pt x="11961" y="913148"/>
                  <a:pt x="0" y="798597"/>
                </a:cubicBezTo>
                <a:lnTo>
                  <a:pt x="0" y="798597"/>
                </a:lnTo>
                <a:cubicBezTo>
                  <a:pt x="-19581" y="600545"/>
                  <a:pt x="31045" y="360711"/>
                  <a:pt x="0" y="228175"/>
                </a:cubicBezTo>
                <a:close/>
              </a:path>
            </a:pathLst>
          </a:custGeom>
          <a:noFill/>
          <a:ln w="762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E16EB504-5472-3878-5104-963FAE36B4FC}"/>
              </a:ext>
            </a:extLst>
          </p:cNvPr>
          <p:cNvSpPr txBox="1"/>
          <p:nvPr/>
        </p:nvSpPr>
        <p:spPr>
          <a:xfrm>
            <a:off x="251519" y="267494"/>
            <a:ext cx="7875757" cy="646331"/>
          </a:xfrm>
          <a:prstGeom prst="rect">
            <a:avLst/>
          </a:prstGeom>
          <a:noFill/>
        </p:spPr>
        <p:txBody>
          <a:bodyPr wrap="square">
            <a:spAutoFit/>
          </a:bodyPr>
          <a:lstStyle/>
          <a:p>
            <a:r>
              <a:rPr lang="en-US" sz="36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Let’s Talk about Consent?</a:t>
            </a:r>
            <a:endParaRPr lang="en-GB" sz="3600" dirty="0"/>
          </a:p>
        </p:txBody>
      </p:sp>
      <p:pic>
        <p:nvPicPr>
          <p:cNvPr id="11" name="Picture 10">
            <a:extLst>
              <a:ext uri="{FF2B5EF4-FFF2-40B4-BE49-F238E27FC236}">
                <a16:creationId xmlns:a16="http://schemas.microsoft.com/office/drawing/2014/main" id="{EC43B5AA-D425-CBDE-E78E-4BD3F0645236}"/>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4492" b="99609" l="8887" r="89844">
                        <a14:foregroundMark x1="39063" y1="6510" x2="54102" y2="7943"/>
                        <a14:foregroundMark x1="8984" y1="79427" x2="8984" y2="79427"/>
                        <a14:foregroundMark x1="18262" y1="87630" x2="16797" y2="95117"/>
                        <a14:foregroundMark x1="17480" y1="96354" x2="18750" y2="98633"/>
                        <a14:foregroundMark x1="50684" y1="4557" x2="50684" y2="4557"/>
                        <a14:foregroundMark x1="27246" y1="99284" x2="50195" y2="98893"/>
                        <a14:foregroundMark x1="50195" y1="98893" x2="77344" y2="99609"/>
                      </a14:backgroundRemoval>
                    </a14:imgEffect>
                  </a14:imgLayer>
                </a14:imgProps>
              </a:ext>
              <a:ext uri="{28A0092B-C50C-407E-A947-70E740481C1C}">
                <a14:useLocalDpi xmlns:a14="http://schemas.microsoft.com/office/drawing/2010/main"/>
              </a:ext>
            </a:extLst>
          </a:blip>
          <a:stretch>
            <a:fillRect/>
          </a:stretch>
        </p:blipFill>
        <p:spPr>
          <a:xfrm flipH="1">
            <a:off x="7136222" y="2427732"/>
            <a:ext cx="1810512" cy="2715768"/>
          </a:xfrm>
          <a:prstGeom prst="rect">
            <a:avLst/>
          </a:prstGeom>
        </p:spPr>
      </p:pic>
      <p:sp>
        <p:nvSpPr>
          <p:cNvPr id="13" name="Speech Bubble: Rectangle with Corners Rounded 12">
            <a:extLst>
              <a:ext uri="{FF2B5EF4-FFF2-40B4-BE49-F238E27FC236}">
                <a16:creationId xmlns:a16="http://schemas.microsoft.com/office/drawing/2014/main" id="{2E20A92F-D508-99FC-E6D4-9FE5C8E5B9C4}"/>
              </a:ext>
            </a:extLst>
          </p:cNvPr>
          <p:cNvSpPr/>
          <p:nvPr/>
        </p:nvSpPr>
        <p:spPr>
          <a:xfrm>
            <a:off x="1016723" y="1170497"/>
            <a:ext cx="3122297" cy="1458996"/>
          </a:xfrm>
          <a:custGeom>
            <a:avLst/>
            <a:gdLst>
              <a:gd name="connsiteX0" fmla="*/ 0 w 3122297"/>
              <a:gd name="connsiteY0" fmla="*/ 243171 h 1458996"/>
              <a:gd name="connsiteX1" fmla="*/ 243171 w 3122297"/>
              <a:gd name="connsiteY1" fmla="*/ 0 h 1458996"/>
              <a:gd name="connsiteX2" fmla="*/ 520383 w 3122297"/>
              <a:gd name="connsiteY2" fmla="*/ 0 h 1458996"/>
              <a:gd name="connsiteX3" fmla="*/ 520383 w 3122297"/>
              <a:gd name="connsiteY3" fmla="*/ 0 h 1458996"/>
              <a:gd name="connsiteX4" fmla="*/ 902864 w 3122297"/>
              <a:gd name="connsiteY4" fmla="*/ 0 h 1458996"/>
              <a:gd name="connsiteX5" fmla="*/ 1300957 w 3122297"/>
              <a:gd name="connsiteY5" fmla="*/ 0 h 1458996"/>
              <a:gd name="connsiteX6" fmla="*/ 1842795 w 3122297"/>
              <a:gd name="connsiteY6" fmla="*/ 0 h 1458996"/>
              <a:gd name="connsiteX7" fmla="*/ 2353070 w 3122297"/>
              <a:gd name="connsiteY7" fmla="*/ 0 h 1458996"/>
              <a:gd name="connsiteX8" fmla="*/ 2879126 w 3122297"/>
              <a:gd name="connsiteY8" fmla="*/ 0 h 1458996"/>
              <a:gd name="connsiteX9" fmla="*/ 3122297 w 3122297"/>
              <a:gd name="connsiteY9" fmla="*/ 243171 h 1458996"/>
              <a:gd name="connsiteX10" fmla="*/ 3122297 w 3122297"/>
              <a:gd name="connsiteY10" fmla="*/ 541047 h 1458996"/>
              <a:gd name="connsiteX11" fmla="*/ 3122297 w 3122297"/>
              <a:gd name="connsiteY11" fmla="*/ 851081 h 1458996"/>
              <a:gd name="connsiteX12" fmla="*/ 3122297 w 3122297"/>
              <a:gd name="connsiteY12" fmla="*/ 851081 h 1458996"/>
              <a:gd name="connsiteX13" fmla="*/ 3122297 w 3122297"/>
              <a:gd name="connsiteY13" fmla="*/ 1215830 h 1458996"/>
              <a:gd name="connsiteX14" fmla="*/ 3122297 w 3122297"/>
              <a:gd name="connsiteY14" fmla="*/ 1215825 h 1458996"/>
              <a:gd name="connsiteX15" fmla="*/ 2879126 w 3122297"/>
              <a:gd name="connsiteY15" fmla="*/ 1458996 h 1458996"/>
              <a:gd name="connsiteX16" fmla="*/ 2321506 w 3122297"/>
              <a:gd name="connsiteY16" fmla="*/ 1458996 h 1458996"/>
              <a:gd name="connsiteX17" fmla="*/ 1779668 w 3122297"/>
              <a:gd name="connsiteY17" fmla="*/ 1458996 h 1458996"/>
              <a:gd name="connsiteX18" fmla="*/ 1300957 w 3122297"/>
              <a:gd name="connsiteY18" fmla="*/ 1458996 h 1458996"/>
              <a:gd name="connsiteX19" fmla="*/ 1366692 w 3122297"/>
              <a:gd name="connsiteY19" fmla="*/ 1774227 h 1458996"/>
              <a:gd name="connsiteX20" fmla="*/ 968927 w 3122297"/>
              <a:gd name="connsiteY20" fmla="*/ 1626068 h 1458996"/>
              <a:gd name="connsiteX21" fmla="*/ 520383 w 3122297"/>
              <a:gd name="connsiteY21" fmla="*/ 1458996 h 1458996"/>
              <a:gd name="connsiteX22" fmla="*/ 243171 w 3122297"/>
              <a:gd name="connsiteY22" fmla="*/ 1458996 h 1458996"/>
              <a:gd name="connsiteX23" fmla="*/ 0 w 3122297"/>
              <a:gd name="connsiteY23" fmla="*/ 1215825 h 1458996"/>
              <a:gd name="connsiteX24" fmla="*/ 0 w 3122297"/>
              <a:gd name="connsiteY24" fmla="*/ 1215830 h 1458996"/>
              <a:gd name="connsiteX25" fmla="*/ 0 w 3122297"/>
              <a:gd name="connsiteY25" fmla="*/ 851081 h 1458996"/>
              <a:gd name="connsiteX26" fmla="*/ 0 w 3122297"/>
              <a:gd name="connsiteY26" fmla="*/ 851081 h 1458996"/>
              <a:gd name="connsiteX27" fmla="*/ 0 w 3122297"/>
              <a:gd name="connsiteY27" fmla="*/ 553205 h 1458996"/>
              <a:gd name="connsiteX28" fmla="*/ 0 w 3122297"/>
              <a:gd name="connsiteY28" fmla="*/ 243171 h 145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122297" h="1458996" extrusionOk="0">
                <a:moveTo>
                  <a:pt x="0" y="243171"/>
                </a:moveTo>
                <a:cubicBezTo>
                  <a:pt x="33799" y="112142"/>
                  <a:pt x="115995" y="8803"/>
                  <a:pt x="243171" y="0"/>
                </a:cubicBezTo>
                <a:cubicBezTo>
                  <a:pt x="343359" y="-6141"/>
                  <a:pt x="443417" y="30772"/>
                  <a:pt x="520383" y="0"/>
                </a:cubicBezTo>
                <a:lnTo>
                  <a:pt x="520383" y="0"/>
                </a:lnTo>
                <a:cubicBezTo>
                  <a:pt x="617679" y="-28061"/>
                  <a:pt x="719618" y="30971"/>
                  <a:pt x="902864" y="0"/>
                </a:cubicBezTo>
                <a:cubicBezTo>
                  <a:pt x="1086110" y="-30971"/>
                  <a:pt x="1209502" y="14807"/>
                  <a:pt x="1300957" y="0"/>
                </a:cubicBezTo>
                <a:cubicBezTo>
                  <a:pt x="1441532" y="-62827"/>
                  <a:pt x="1632709" y="61951"/>
                  <a:pt x="1842795" y="0"/>
                </a:cubicBezTo>
                <a:cubicBezTo>
                  <a:pt x="2052881" y="-61951"/>
                  <a:pt x="2152235" y="30387"/>
                  <a:pt x="2353070" y="0"/>
                </a:cubicBezTo>
                <a:cubicBezTo>
                  <a:pt x="2553905" y="-30387"/>
                  <a:pt x="2749280" y="4188"/>
                  <a:pt x="2879126" y="0"/>
                </a:cubicBezTo>
                <a:cubicBezTo>
                  <a:pt x="2996893" y="18537"/>
                  <a:pt x="3099225" y="100717"/>
                  <a:pt x="3122297" y="243171"/>
                </a:cubicBezTo>
                <a:cubicBezTo>
                  <a:pt x="3140879" y="390178"/>
                  <a:pt x="3093342" y="419007"/>
                  <a:pt x="3122297" y="541047"/>
                </a:cubicBezTo>
                <a:cubicBezTo>
                  <a:pt x="3151252" y="663087"/>
                  <a:pt x="3112655" y="699997"/>
                  <a:pt x="3122297" y="851081"/>
                </a:cubicBezTo>
                <a:lnTo>
                  <a:pt x="3122297" y="851081"/>
                </a:lnTo>
                <a:cubicBezTo>
                  <a:pt x="3146134" y="958904"/>
                  <a:pt x="3078759" y="1088319"/>
                  <a:pt x="3122297" y="1215830"/>
                </a:cubicBezTo>
                <a:lnTo>
                  <a:pt x="3122297" y="1215825"/>
                </a:lnTo>
                <a:cubicBezTo>
                  <a:pt x="3149210" y="1345506"/>
                  <a:pt x="2987211" y="1452001"/>
                  <a:pt x="2879126" y="1458996"/>
                </a:cubicBezTo>
                <a:cubicBezTo>
                  <a:pt x="2673550" y="1463389"/>
                  <a:pt x="2582519" y="1422857"/>
                  <a:pt x="2321506" y="1458996"/>
                </a:cubicBezTo>
                <a:cubicBezTo>
                  <a:pt x="2060493" y="1495135"/>
                  <a:pt x="2018541" y="1423812"/>
                  <a:pt x="1779668" y="1458996"/>
                </a:cubicBezTo>
                <a:cubicBezTo>
                  <a:pt x="1540795" y="1494180"/>
                  <a:pt x="1484631" y="1404132"/>
                  <a:pt x="1300957" y="1458996"/>
                </a:cubicBezTo>
                <a:cubicBezTo>
                  <a:pt x="1363934" y="1579909"/>
                  <a:pt x="1311376" y="1648678"/>
                  <a:pt x="1366692" y="1774227"/>
                </a:cubicBezTo>
                <a:cubicBezTo>
                  <a:pt x="1269304" y="1774121"/>
                  <a:pt x="1174922" y="1659434"/>
                  <a:pt x="968927" y="1626068"/>
                </a:cubicBezTo>
                <a:cubicBezTo>
                  <a:pt x="762932" y="1592702"/>
                  <a:pt x="718520" y="1482373"/>
                  <a:pt x="520383" y="1458996"/>
                </a:cubicBezTo>
                <a:cubicBezTo>
                  <a:pt x="460032" y="1485892"/>
                  <a:pt x="338611" y="1451464"/>
                  <a:pt x="243171" y="1458996"/>
                </a:cubicBezTo>
                <a:cubicBezTo>
                  <a:pt x="86210" y="1474987"/>
                  <a:pt x="-9347" y="1344524"/>
                  <a:pt x="0" y="1215825"/>
                </a:cubicBezTo>
                <a:lnTo>
                  <a:pt x="0" y="1215830"/>
                </a:lnTo>
                <a:cubicBezTo>
                  <a:pt x="-120" y="1121316"/>
                  <a:pt x="23984" y="977464"/>
                  <a:pt x="0" y="851081"/>
                </a:cubicBezTo>
                <a:lnTo>
                  <a:pt x="0" y="851081"/>
                </a:lnTo>
                <a:cubicBezTo>
                  <a:pt x="-10129" y="745691"/>
                  <a:pt x="1150" y="678511"/>
                  <a:pt x="0" y="553205"/>
                </a:cubicBezTo>
                <a:cubicBezTo>
                  <a:pt x="-1150" y="427899"/>
                  <a:pt x="35400" y="369202"/>
                  <a:pt x="0" y="243171"/>
                </a:cubicBezTo>
                <a:close/>
              </a:path>
            </a:pathLst>
          </a:custGeom>
          <a:noFill/>
          <a:ln w="571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C6F4E751-B40D-DB22-3130-7C66718CA1C2}"/>
              </a:ext>
            </a:extLst>
          </p:cNvPr>
          <p:cNvSpPr txBox="1"/>
          <p:nvPr/>
        </p:nvSpPr>
        <p:spPr>
          <a:xfrm>
            <a:off x="1116164" y="1356160"/>
            <a:ext cx="2962631" cy="830997"/>
          </a:xfrm>
          <a:prstGeom prst="rect">
            <a:avLst/>
          </a:prstGeom>
          <a:noFill/>
        </p:spPr>
        <p:txBody>
          <a:bodyPr wrap="square" rtlCol="0">
            <a:spAutoFit/>
          </a:bodyPr>
          <a:lstStyle/>
          <a:p>
            <a:pPr algn="ctr"/>
            <a:r>
              <a:rPr lang="en-GB" sz="2400" dirty="0">
                <a:solidFill>
                  <a:srgbClr val="00B050"/>
                </a:solidFill>
                <a:latin typeface="Amasis MT Pro Black" panose="02040A04050005020304" pitchFamily="18" charset="0"/>
              </a:rPr>
              <a:t>YES doesn’t mean “Yes” every time</a:t>
            </a:r>
            <a:endParaRPr lang="en-GB" sz="6000" dirty="0">
              <a:solidFill>
                <a:srgbClr val="00B050"/>
              </a:solidFill>
              <a:latin typeface="Amasis MT Pro Black" panose="02040A04050005020304" pitchFamily="18" charset="0"/>
            </a:endParaRPr>
          </a:p>
        </p:txBody>
      </p:sp>
      <p:sp>
        <p:nvSpPr>
          <p:cNvPr id="17" name="TextBox 16">
            <a:extLst>
              <a:ext uri="{FF2B5EF4-FFF2-40B4-BE49-F238E27FC236}">
                <a16:creationId xmlns:a16="http://schemas.microsoft.com/office/drawing/2014/main" id="{EEDE61A6-5897-FC62-B685-E91CBAA08D50}"/>
              </a:ext>
            </a:extLst>
          </p:cNvPr>
          <p:cNvSpPr txBox="1"/>
          <p:nvPr/>
        </p:nvSpPr>
        <p:spPr>
          <a:xfrm>
            <a:off x="4897186" y="1316399"/>
            <a:ext cx="2239036" cy="1077218"/>
          </a:xfrm>
          <a:prstGeom prst="rect">
            <a:avLst/>
          </a:prstGeom>
          <a:noFill/>
        </p:spPr>
        <p:txBody>
          <a:bodyPr wrap="square" rtlCol="0">
            <a:spAutoFit/>
          </a:bodyPr>
          <a:lstStyle/>
          <a:p>
            <a:pPr algn="ctr"/>
            <a:r>
              <a:rPr lang="en-GB" sz="3200" dirty="0">
                <a:solidFill>
                  <a:srgbClr val="FF0000"/>
                </a:solidFill>
                <a:latin typeface="Amasis MT Pro Black" panose="02040A04050005020304" pitchFamily="18" charset="0"/>
              </a:rPr>
              <a:t>It’s ok to say “NO”</a:t>
            </a:r>
          </a:p>
        </p:txBody>
      </p:sp>
      <p:sp>
        <p:nvSpPr>
          <p:cNvPr id="21" name="TextBox 20">
            <a:extLst>
              <a:ext uri="{FF2B5EF4-FFF2-40B4-BE49-F238E27FC236}">
                <a16:creationId xmlns:a16="http://schemas.microsoft.com/office/drawing/2014/main" id="{D2B45925-78A6-C1E9-228A-2B8BAEDF268D}"/>
              </a:ext>
            </a:extLst>
          </p:cNvPr>
          <p:cNvSpPr txBox="1"/>
          <p:nvPr/>
        </p:nvSpPr>
        <p:spPr>
          <a:xfrm>
            <a:off x="966819" y="1193288"/>
            <a:ext cx="3222104" cy="1323439"/>
          </a:xfrm>
          <a:prstGeom prst="rect">
            <a:avLst/>
          </a:prstGeom>
          <a:noFill/>
        </p:spPr>
        <p:txBody>
          <a:bodyPr wrap="square">
            <a:spAutoFit/>
          </a:bodyPr>
          <a:lstStyle/>
          <a:p>
            <a:pPr algn="ctr"/>
            <a:r>
              <a:rPr lang="en-US" sz="40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What is Consent?</a:t>
            </a:r>
            <a:endParaRPr lang="en-GB" sz="4000" dirty="0"/>
          </a:p>
        </p:txBody>
      </p:sp>
      <p:sp>
        <p:nvSpPr>
          <p:cNvPr id="23" name="TextBox 22">
            <a:extLst>
              <a:ext uri="{FF2B5EF4-FFF2-40B4-BE49-F238E27FC236}">
                <a16:creationId xmlns:a16="http://schemas.microsoft.com/office/drawing/2014/main" id="{1E9FD060-C40D-2C17-E59F-F376A5494DFA}"/>
              </a:ext>
            </a:extLst>
          </p:cNvPr>
          <p:cNvSpPr txBox="1"/>
          <p:nvPr/>
        </p:nvSpPr>
        <p:spPr>
          <a:xfrm>
            <a:off x="4597847" y="1313446"/>
            <a:ext cx="2756722" cy="1077218"/>
          </a:xfrm>
          <a:prstGeom prst="rect">
            <a:avLst/>
          </a:prstGeom>
          <a:noFill/>
        </p:spPr>
        <p:txBody>
          <a:bodyPr wrap="square">
            <a:spAutoFit/>
          </a:bodyPr>
          <a:lstStyle/>
          <a:p>
            <a:pPr algn="ctr"/>
            <a:r>
              <a:rPr lang="en-US" sz="32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Let’s ask everyone?</a:t>
            </a:r>
            <a:endParaRPr lang="en-GB" sz="3200" dirty="0"/>
          </a:p>
        </p:txBody>
      </p:sp>
      <p:pic>
        <p:nvPicPr>
          <p:cNvPr id="12" name="Picture 11">
            <a:extLst>
              <a:ext uri="{FF2B5EF4-FFF2-40B4-BE49-F238E27FC236}">
                <a16:creationId xmlns:a16="http://schemas.microsoft.com/office/drawing/2014/main" id="{741B32BF-3636-0FFA-1330-D0FF49AB2DD5}"/>
              </a:ext>
            </a:extLst>
          </p:cNvPr>
          <p:cNvPicPr>
            <a:picLocks noChangeAspect="1"/>
          </p:cNvPicPr>
          <p:nvPr/>
        </p:nvPicPr>
        <p:blipFill>
          <a:blip r:embed="rId5" cstate="email">
            <a:extLst>
              <a:ext uri="{BEBA8EAE-BF5A-486C-A8C5-ECC9F3942E4B}">
                <a14:imgProps xmlns:a14="http://schemas.microsoft.com/office/drawing/2010/main">
                  <a14:imgLayer r:embed="rId6">
                    <a14:imgEffect>
                      <a14:backgroundRemoval t="3581" b="97917" l="6641" r="89844">
                        <a14:foregroundMark x1="57031" y1="74870" x2="37695" y2="82682"/>
                        <a14:foregroundMark x1="37695" y1="82682" x2="37305" y2="82682"/>
                        <a14:foregroundMark x1="32715" y1="64193" x2="44824" y2="69596"/>
                        <a14:foregroundMark x1="44824" y1="69596" x2="79688" y2="95573"/>
                        <a14:foregroundMark x1="80371" y1="80664" x2="64648" y2="64974"/>
                        <a14:foregroundMark x1="64648" y1="64974" x2="47363" y2="63086"/>
                        <a14:foregroundMark x1="47363" y1="63086" x2="23047" y2="66667"/>
                        <a14:foregroundMark x1="23047" y1="66667" x2="9180" y2="93164"/>
                        <a14:foregroundMark x1="9180" y1="93164" x2="27441" y2="93424"/>
                        <a14:foregroundMark x1="27441" y1="93424" x2="32715" y2="92904"/>
                        <a14:foregroundMark x1="59668" y1="73112" x2="43848" y2="87174"/>
                        <a14:foregroundMark x1="43848" y1="87174" x2="76172" y2="76693"/>
                        <a14:foregroundMark x1="76172" y1="76693" x2="45703" y2="68229"/>
                        <a14:foregroundMark x1="45703" y1="68229" x2="34961" y2="72201"/>
                        <a14:foregroundMark x1="38379" y1="72005" x2="37891" y2="95898"/>
                        <a14:foregroundMark x1="37891" y1="95898" x2="48047" y2="81576"/>
                        <a14:foregroundMark x1="48047" y1="81576" x2="15625" y2="72461"/>
                        <a14:foregroundMark x1="69629" y1="94857" x2="54980" y2="97917"/>
                        <a14:foregroundMark x1="54980" y1="97917" x2="26660" y2="97526"/>
                        <a14:foregroundMark x1="44043" y1="34635" x2="43359" y2="36458"/>
                        <a14:foregroundMark x1="45020" y1="47135" x2="64160" y2="49219"/>
                        <a14:foregroundMark x1="64160" y1="49219" x2="66309" y2="48438"/>
                        <a14:foregroundMark x1="54004" y1="49805" x2="41309" y2="45573"/>
                        <a14:foregroundMark x1="41309" y1="45573" x2="41309" y2="45573"/>
                        <a14:foregroundMark x1="66309" y1="34440" x2="66016" y2="23568"/>
                        <a14:foregroundMark x1="70703" y1="13802" x2="38672" y2="8203"/>
                        <a14:foregroundMark x1="48633" y1="4232" x2="50293" y2="3581"/>
                        <a14:foregroundMark x1="58008" y1="3581" x2="58008" y2="3581"/>
                        <a14:foregroundMark x1="42285" y1="3581" x2="42285" y2="3581"/>
                        <a14:foregroundMark x1="6641" y1="83789" x2="6641" y2="83789"/>
                      </a14:backgroundRemoval>
                    </a14:imgEffect>
                  </a14:imgLayer>
                </a14:imgProps>
              </a:ext>
              <a:ext uri="{28A0092B-C50C-407E-A947-70E740481C1C}">
                <a14:useLocalDpi xmlns:a14="http://schemas.microsoft.com/office/drawing/2010/main"/>
              </a:ext>
            </a:extLst>
          </a:blip>
          <a:stretch>
            <a:fillRect/>
          </a:stretch>
        </p:blipFill>
        <p:spPr>
          <a:xfrm>
            <a:off x="2200147" y="2427734"/>
            <a:ext cx="1810510" cy="2715766"/>
          </a:xfrm>
          <a:prstGeom prst="rect">
            <a:avLst/>
          </a:prstGeom>
        </p:spPr>
      </p:pic>
      <p:sp>
        <p:nvSpPr>
          <p:cNvPr id="3" name="TextBox 2">
            <a:extLst>
              <a:ext uri="{FF2B5EF4-FFF2-40B4-BE49-F238E27FC236}">
                <a16:creationId xmlns:a16="http://schemas.microsoft.com/office/drawing/2014/main" id="{73E14CEF-80D1-83D4-91ED-75563E36A9EE}"/>
              </a:ext>
            </a:extLst>
          </p:cNvPr>
          <p:cNvSpPr txBox="1"/>
          <p:nvPr/>
        </p:nvSpPr>
        <p:spPr>
          <a:xfrm>
            <a:off x="1065447" y="1234105"/>
            <a:ext cx="3064064" cy="1200329"/>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800" dirty="0">
                <a:solidFill>
                  <a:schemeClr val="accent1"/>
                </a:solidFill>
                <a:latin typeface="Arial Bold" panose="020B0704020202020204" pitchFamily="34" charset="0"/>
                <a:cs typeface="Arial Bold" panose="020B0704020202020204" pitchFamily="34" charset="0"/>
              </a:rPr>
              <a:t>Dictionary definition:</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800" dirty="0">
                <a:solidFill>
                  <a:schemeClr val="accent1"/>
                </a:solidFill>
                <a:latin typeface="Arial Bold" panose="020B0704020202020204" pitchFamily="34" charset="0"/>
                <a:cs typeface="Arial Bold" panose="020B0704020202020204" pitchFamily="34" charset="0"/>
              </a:rPr>
              <a:t>P</a:t>
            </a:r>
            <a:r>
              <a:rPr kumimoji="0" lang="en-US" altLang="en-US" sz="1800" b="0" i="0" u="none" strike="noStrike" cap="none" normalizeH="0" baseline="0" dirty="0">
                <a:ln>
                  <a:noFill/>
                </a:ln>
                <a:solidFill>
                  <a:schemeClr val="accent1"/>
                </a:solidFill>
                <a:effectLst/>
                <a:latin typeface="Arial Bold" panose="020B0704020202020204" pitchFamily="34" charset="0"/>
                <a:cs typeface="Arial Bold" panose="020B0704020202020204" pitchFamily="34" charset="0"/>
              </a:rPr>
              <a:t>ermission for something to happen or agreement to do something.</a:t>
            </a:r>
          </a:p>
        </p:txBody>
      </p:sp>
    </p:spTree>
    <p:extLst>
      <p:ext uri="{BB962C8B-B14F-4D97-AF65-F5344CB8AC3E}">
        <p14:creationId xmlns:p14="http://schemas.microsoft.com/office/powerpoint/2010/main" val="16977607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2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grpId="1" nodeType="clickEffect">
                                  <p:stCondLst>
                                    <p:cond delay="0"/>
                                  </p:stCondLst>
                                  <p:childTnLst>
                                    <p:set>
                                      <p:cBhvr>
                                        <p:cTn id="12" dur="1" fill="hold">
                                          <p:stCondLst>
                                            <p:cond delay="0"/>
                                          </p:stCondLst>
                                        </p:cTn>
                                        <p:tgtEl>
                                          <p:spTgt spid="23"/>
                                        </p:tgtEl>
                                        <p:attrNameLst>
                                          <p:attrName>style.visibility</p:attrName>
                                        </p:attrNameLst>
                                      </p:cBhvr>
                                      <p:to>
                                        <p:strVal val="hidden"/>
                                      </p:to>
                                    </p:set>
                                  </p:childTnLst>
                                </p:cTn>
                              </p:par>
                              <p:par>
                                <p:cTn id="13" presetID="1"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3"/>
                                        </p:tgtEl>
                                        <p:attrNameLst>
                                          <p:attrName>style.visibility</p:attrName>
                                        </p:attrNameLst>
                                      </p:cBhvr>
                                      <p:to>
                                        <p:strVal val="hidden"/>
                                      </p:to>
                                    </p:set>
                                  </p:childTnLst>
                                </p:cTn>
                              </p:par>
                              <p:par>
                                <p:cTn id="19" presetID="53" presetClass="entr" presetSubtype="16"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500" fill="hold"/>
                                        <p:tgtEl>
                                          <p:spTgt spid="17"/>
                                        </p:tgtEl>
                                        <p:attrNameLst>
                                          <p:attrName>ppt_w</p:attrName>
                                        </p:attrNameLst>
                                      </p:cBhvr>
                                      <p:tavLst>
                                        <p:tav tm="0">
                                          <p:val>
                                            <p:fltVal val="0"/>
                                          </p:val>
                                        </p:tav>
                                        <p:tav tm="100000">
                                          <p:val>
                                            <p:strVal val="#ppt_w"/>
                                          </p:val>
                                        </p:tav>
                                      </p:tavLst>
                                    </p:anim>
                                    <p:anim calcmode="lin" valueType="num">
                                      <p:cBhvr>
                                        <p:cTn id="27" dur="500" fill="hold"/>
                                        <p:tgtEl>
                                          <p:spTgt spid="17"/>
                                        </p:tgtEl>
                                        <p:attrNameLst>
                                          <p:attrName>ppt_h</p:attrName>
                                        </p:attrNameLst>
                                      </p:cBhvr>
                                      <p:tavLst>
                                        <p:tav tm="0">
                                          <p:val>
                                            <p:fltVal val="0"/>
                                          </p:val>
                                        </p:tav>
                                        <p:tav tm="100000">
                                          <p:val>
                                            <p:strVal val="#ppt_h"/>
                                          </p:val>
                                        </p:tav>
                                      </p:tavLst>
                                    </p:anim>
                                    <p:animEffect transition="in" filter="fade">
                                      <p:cBhvr>
                                        <p:cTn id="2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21" grpId="0"/>
      <p:bldP spid="23" grpId="0"/>
      <p:bldP spid="23" grpId="1"/>
      <p:bldP spid="3" grpId="0"/>
      <p:bldP spid="3"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D00271D-C68D-3ADA-9D32-2F4D055FEEE3}"/>
              </a:ext>
            </a:extLst>
          </p:cNvPr>
          <p:cNvPicPr>
            <a:picLocks noChangeAspect="1"/>
          </p:cNvPicPr>
          <p:nvPr/>
        </p:nvPicPr>
        <p:blipFill>
          <a:blip r:embed="rId2" cstate="email">
            <a:extLst>
              <a:ext uri="{BEBA8EAE-BF5A-486C-A8C5-ECC9F3942E4B}">
                <a14:imgProps xmlns:a14="http://schemas.microsoft.com/office/drawing/2010/main">
                  <a14:imgLayer r:embed="rId3">
                    <a14:imgEffect>
                      <a14:backgroundRemoval t="4492" b="99609" l="8887" r="89844">
                        <a14:foregroundMark x1="39063" y1="6510" x2="54102" y2="7943"/>
                        <a14:foregroundMark x1="8984" y1="79427" x2="8984" y2="79427"/>
                        <a14:foregroundMark x1="18262" y1="87630" x2="16797" y2="95117"/>
                        <a14:foregroundMark x1="17480" y1="96354" x2="18750" y2="98633"/>
                        <a14:foregroundMark x1="50684" y1="4557" x2="50684" y2="4557"/>
                        <a14:foregroundMark x1="27246" y1="99284" x2="50195" y2="98893"/>
                        <a14:foregroundMark x1="50195" y1="98893" x2="77344" y2="99609"/>
                      </a14:backgroundRemoval>
                    </a14:imgEffect>
                  </a14:imgLayer>
                </a14:imgProps>
              </a:ext>
              <a:ext uri="{28A0092B-C50C-407E-A947-70E740481C1C}">
                <a14:useLocalDpi xmlns:a14="http://schemas.microsoft.com/office/drawing/2010/main"/>
              </a:ext>
            </a:extLst>
          </a:blip>
          <a:stretch>
            <a:fillRect/>
          </a:stretch>
        </p:blipFill>
        <p:spPr>
          <a:xfrm>
            <a:off x="2267744" y="2273270"/>
            <a:ext cx="1968456" cy="2952685"/>
          </a:xfrm>
          <a:prstGeom prst="rect">
            <a:avLst/>
          </a:prstGeom>
          <a:effectLst>
            <a:outerShdw blurRad="50800" dist="38100" dir="16200000" rotWithShape="0">
              <a:prstClr val="black">
                <a:alpha val="40000"/>
              </a:prstClr>
            </a:outerShdw>
          </a:effectLst>
        </p:spPr>
      </p:pic>
      <p:pic>
        <p:nvPicPr>
          <p:cNvPr id="7" name="Picture 6">
            <a:extLst>
              <a:ext uri="{FF2B5EF4-FFF2-40B4-BE49-F238E27FC236}">
                <a16:creationId xmlns:a16="http://schemas.microsoft.com/office/drawing/2014/main" id="{F6E93ED3-EC57-E6F3-ECD4-DBF4C55564A9}"/>
              </a:ext>
            </a:extLst>
          </p:cNvPr>
          <p:cNvPicPr>
            <a:picLocks noChangeAspect="1"/>
          </p:cNvPicPr>
          <p:nvPr/>
        </p:nvPicPr>
        <p:blipFill>
          <a:blip r:embed="rId4" cstate="email">
            <a:extLst>
              <a:ext uri="{BEBA8EAE-BF5A-486C-A8C5-ECC9F3942E4B}">
                <a14:imgProps xmlns:a14="http://schemas.microsoft.com/office/drawing/2010/main">
                  <a14:imgLayer r:embed="rId5">
                    <a14:imgEffect>
                      <a14:backgroundRemoval t="3581" b="97917" l="6641" r="89844">
                        <a14:foregroundMark x1="57031" y1="74870" x2="37695" y2="82682"/>
                        <a14:foregroundMark x1="37695" y1="82682" x2="37305" y2="82682"/>
                        <a14:foregroundMark x1="32715" y1="64193" x2="44824" y2="69596"/>
                        <a14:foregroundMark x1="44824" y1="69596" x2="79688" y2="95573"/>
                        <a14:foregroundMark x1="80371" y1="80664" x2="64648" y2="64974"/>
                        <a14:foregroundMark x1="64648" y1="64974" x2="47363" y2="63086"/>
                        <a14:foregroundMark x1="47363" y1="63086" x2="23047" y2="66667"/>
                        <a14:foregroundMark x1="23047" y1="66667" x2="9180" y2="93164"/>
                        <a14:foregroundMark x1="9180" y1="93164" x2="27441" y2="93424"/>
                        <a14:foregroundMark x1="27441" y1="93424" x2="32715" y2="92904"/>
                        <a14:foregroundMark x1="59668" y1="73112" x2="43848" y2="87174"/>
                        <a14:foregroundMark x1="43848" y1="87174" x2="76172" y2="76693"/>
                        <a14:foregroundMark x1="76172" y1="76693" x2="45703" y2="68229"/>
                        <a14:foregroundMark x1="45703" y1="68229" x2="34961" y2="72201"/>
                        <a14:foregroundMark x1="38379" y1="72005" x2="37891" y2="95898"/>
                        <a14:foregroundMark x1="37891" y1="95898" x2="48047" y2="81576"/>
                        <a14:foregroundMark x1="48047" y1="81576" x2="15625" y2="72461"/>
                        <a14:foregroundMark x1="69629" y1="94857" x2="54980" y2="97917"/>
                        <a14:foregroundMark x1="54980" y1="97917" x2="26660" y2="97526"/>
                        <a14:foregroundMark x1="44043" y1="34635" x2="43359" y2="36458"/>
                        <a14:foregroundMark x1="45020" y1="47135" x2="64160" y2="49219"/>
                        <a14:foregroundMark x1="64160" y1="49219" x2="66309" y2="48438"/>
                        <a14:foregroundMark x1="54004" y1="49805" x2="41309" y2="45573"/>
                        <a14:foregroundMark x1="41309" y1="45573" x2="41309" y2="45573"/>
                        <a14:foregroundMark x1="66309" y1="34440" x2="66016" y2="23568"/>
                        <a14:foregroundMark x1="70703" y1="13802" x2="38672" y2="8203"/>
                        <a14:foregroundMark x1="48633" y1="4232" x2="50293" y2="3581"/>
                        <a14:foregroundMark x1="58008" y1="3581" x2="58008" y2="3581"/>
                        <a14:foregroundMark x1="42285" y1="3581" x2="42285" y2="3581"/>
                        <a14:foregroundMark x1="6641" y1="83789" x2="6641" y2="83789"/>
                      </a14:backgroundRemoval>
                    </a14:imgEffect>
                  </a14:imgLayer>
                </a14:imgProps>
              </a:ext>
              <a:ext uri="{28A0092B-C50C-407E-A947-70E740481C1C}">
                <a14:useLocalDpi xmlns:a14="http://schemas.microsoft.com/office/drawing/2010/main"/>
              </a:ext>
            </a:extLst>
          </a:blip>
          <a:stretch>
            <a:fillRect/>
          </a:stretch>
        </p:blipFill>
        <p:spPr>
          <a:xfrm flipH="1">
            <a:off x="6405551" y="2355726"/>
            <a:ext cx="1858515" cy="2787774"/>
          </a:xfrm>
          <a:prstGeom prst="rect">
            <a:avLst/>
          </a:prstGeom>
          <a:effectLst>
            <a:outerShdw blurRad="50800" dist="38100" dir="16200000" rotWithShape="0">
              <a:prstClr val="black">
                <a:alpha val="40000"/>
              </a:prstClr>
            </a:outerShdw>
          </a:effectLst>
        </p:spPr>
      </p:pic>
      <p:sp>
        <p:nvSpPr>
          <p:cNvPr id="8" name="Speech Bubble: Rectangle with Corners Rounded 7">
            <a:extLst>
              <a:ext uri="{FF2B5EF4-FFF2-40B4-BE49-F238E27FC236}">
                <a16:creationId xmlns:a16="http://schemas.microsoft.com/office/drawing/2014/main" id="{2D5439FC-B6CF-A3B4-B35E-F1BD2838AEC6}"/>
              </a:ext>
            </a:extLst>
          </p:cNvPr>
          <p:cNvSpPr/>
          <p:nvPr/>
        </p:nvSpPr>
        <p:spPr>
          <a:xfrm>
            <a:off x="1043608" y="555526"/>
            <a:ext cx="3122297" cy="1458996"/>
          </a:xfrm>
          <a:custGeom>
            <a:avLst/>
            <a:gdLst>
              <a:gd name="connsiteX0" fmla="*/ 0 w 3122297"/>
              <a:gd name="connsiteY0" fmla="*/ 243171 h 1458996"/>
              <a:gd name="connsiteX1" fmla="*/ 243171 w 3122297"/>
              <a:gd name="connsiteY1" fmla="*/ 0 h 1458996"/>
              <a:gd name="connsiteX2" fmla="*/ 520383 w 3122297"/>
              <a:gd name="connsiteY2" fmla="*/ 0 h 1458996"/>
              <a:gd name="connsiteX3" fmla="*/ 520383 w 3122297"/>
              <a:gd name="connsiteY3" fmla="*/ 0 h 1458996"/>
              <a:gd name="connsiteX4" fmla="*/ 902864 w 3122297"/>
              <a:gd name="connsiteY4" fmla="*/ 0 h 1458996"/>
              <a:gd name="connsiteX5" fmla="*/ 1300957 w 3122297"/>
              <a:gd name="connsiteY5" fmla="*/ 0 h 1458996"/>
              <a:gd name="connsiteX6" fmla="*/ 1842795 w 3122297"/>
              <a:gd name="connsiteY6" fmla="*/ 0 h 1458996"/>
              <a:gd name="connsiteX7" fmla="*/ 2353070 w 3122297"/>
              <a:gd name="connsiteY7" fmla="*/ 0 h 1458996"/>
              <a:gd name="connsiteX8" fmla="*/ 2879126 w 3122297"/>
              <a:gd name="connsiteY8" fmla="*/ 0 h 1458996"/>
              <a:gd name="connsiteX9" fmla="*/ 3122297 w 3122297"/>
              <a:gd name="connsiteY9" fmla="*/ 243171 h 1458996"/>
              <a:gd name="connsiteX10" fmla="*/ 3122297 w 3122297"/>
              <a:gd name="connsiteY10" fmla="*/ 541047 h 1458996"/>
              <a:gd name="connsiteX11" fmla="*/ 3122297 w 3122297"/>
              <a:gd name="connsiteY11" fmla="*/ 851081 h 1458996"/>
              <a:gd name="connsiteX12" fmla="*/ 3122297 w 3122297"/>
              <a:gd name="connsiteY12" fmla="*/ 851081 h 1458996"/>
              <a:gd name="connsiteX13" fmla="*/ 3122297 w 3122297"/>
              <a:gd name="connsiteY13" fmla="*/ 1215830 h 1458996"/>
              <a:gd name="connsiteX14" fmla="*/ 3122297 w 3122297"/>
              <a:gd name="connsiteY14" fmla="*/ 1215825 h 1458996"/>
              <a:gd name="connsiteX15" fmla="*/ 2879126 w 3122297"/>
              <a:gd name="connsiteY15" fmla="*/ 1458996 h 1458996"/>
              <a:gd name="connsiteX16" fmla="*/ 2321506 w 3122297"/>
              <a:gd name="connsiteY16" fmla="*/ 1458996 h 1458996"/>
              <a:gd name="connsiteX17" fmla="*/ 1779668 w 3122297"/>
              <a:gd name="connsiteY17" fmla="*/ 1458996 h 1458996"/>
              <a:gd name="connsiteX18" fmla="*/ 1300957 w 3122297"/>
              <a:gd name="connsiteY18" fmla="*/ 1458996 h 1458996"/>
              <a:gd name="connsiteX19" fmla="*/ 1381107 w 3122297"/>
              <a:gd name="connsiteY19" fmla="*/ 1781186 h 1458996"/>
              <a:gd name="connsiteX20" fmla="*/ 1458113 w 3122297"/>
              <a:gd name="connsiteY20" fmla="*/ 2090741 h 1458996"/>
              <a:gd name="connsiteX21" fmla="*/ 1017380 w 3122297"/>
              <a:gd name="connsiteY21" fmla="*/ 1793821 h 1458996"/>
              <a:gd name="connsiteX22" fmla="*/ 520383 w 3122297"/>
              <a:gd name="connsiteY22" fmla="*/ 1458996 h 1458996"/>
              <a:gd name="connsiteX23" fmla="*/ 243171 w 3122297"/>
              <a:gd name="connsiteY23" fmla="*/ 1458996 h 1458996"/>
              <a:gd name="connsiteX24" fmla="*/ 0 w 3122297"/>
              <a:gd name="connsiteY24" fmla="*/ 1215825 h 1458996"/>
              <a:gd name="connsiteX25" fmla="*/ 0 w 3122297"/>
              <a:gd name="connsiteY25" fmla="*/ 1215830 h 1458996"/>
              <a:gd name="connsiteX26" fmla="*/ 0 w 3122297"/>
              <a:gd name="connsiteY26" fmla="*/ 851081 h 1458996"/>
              <a:gd name="connsiteX27" fmla="*/ 0 w 3122297"/>
              <a:gd name="connsiteY27" fmla="*/ 851081 h 1458996"/>
              <a:gd name="connsiteX28" fmla="*/ 0 w 3122297"/>
              <a:gd name="connsiteY28" fmla="*/ 559284 h 1458996"/>
              <a:gd name="connsiteX29" fmla="*/ 0 w 3122297"/>
              <a:gd name="connsiteY29" fmla="*/ 243171 h 145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122297" h="1458996" extrusionOk="0">
                <a:moveTo>
                  <a:pt x="0" y="243171"/>
                </a:moveTo>
                <a:cubicBezTo>
                  <a:pt x="33799" y="112142"/>
                  <a:pt x="115995" y="8803"/>
                  <a:pt x="243171" y="0"/>
                </a:cubicBezTo>
                <a:cubicBezTo>
                  <a:pt x="343359" y="-6141"/>
                  <a:pt x="443417" y="30772"/>
                  <a:pt x="520383" y="0"/>
                </a:cubicBezTo>
                <a:lnTo>
                  <a:pt x="520383" y="0"/>
                </a:lnTo>
                <a:cubicBezTo>
                  <a:pt x="617679" y="-28061"/>
                  <a:pt x="719618" y="30971"/>
                  <a:pt x="902864" y="0"/>
                </a:cubicBezTo>
                <a:cubicBezTo>
                  <a:pt x="1086110" y="-30971"/>
                  <a:pt x="1209502" y="14807"/>
                  <a:pt x="1300957" y="0"/>
                </a:cubicBezTo>
                <a:cubicBezTo>
                  <a:pt x="1441532" y="-62827"/>
                  <a:pt x="1632709" y="61951"/>
                  <a:pt x="1842795" y="0"/>
                </a:cubicBezTo>
                <a:cubicBezTo>
                  <a:pt x="2052881" y="-61951"/>
                  <a:pt x="2152235" y="30387"/>
                  <a:pt x="2353070" y="0"/>
                </a:cubicBezTo>
                <a:cubicBezTo>
                  <a:pt x="2553905" y="-30387"/>
                  <a:pt x="2749280" y="4188"/>
                  <a:pt x="2879126" y="0"/>
                </a:cubicBezTo>
                <a:cubicBezTo>
                  <a:pt x="2996893" y="18537"/>
                  <a:pt x="3099225" y="100717"/>
                  <a:pt x="3122297" y="243171"/>
                </a:cubicBezTo>
                <a:cubicBezTo>
                  <a:pt x="3140879" y="390178"/>
                  <a:pt x="3093342" y="419007"/>
                  <a:pt x="3122297" y="541047"/>
                </a:cubicBezTo>
                <a:cubicBezTo>
                  <a:pt x="3151252" y="663087"/>
                  <a:pt x="3112655" y="699997"/>
                  <a:pt x="3122297" y="851081"/>
                </a:cubicBezTo>
                <a:lnTo>
                  <a:pt x="3122297" y="851081"/>
                </a:lnTo>
                <a:cubicBezTo>
                  <a:pt x="3146134" y="958904"/>
                  <a:pt x="3078759" y="1088319"/>
                  <a:pt x="3122297" y="1215830"/>
                </a:cubicBezTo>
                <a:lnTo>
                  <a:pt x="3122297" y="1215825"/>
                </a:lnTo>
                <a:cubicBezTo>
                  <a:pt x="3149210" y="1345506"/>
                  <a:pt x="2987211" y="1452001"/>
                  <a:pt x="2879126" y="1458996"/>
                </a:cubicBezTo>
                <a:cubicBezTo>
                  <a:pt x="2673550" y="1463389"/>
                  <a:pt x="2582519" y="1422857"/>
                  <a:pt x="2321506" y="1458996"/>
                </a:cubicBezTo>
                <a:cubicBezTo>
                  <a:pt x="2060493" y="1495135"/>
                  <a:pt x="2018541" y="1423812"/>
                  <a:pt x="1779668" y="1458996"/>
                </a:cubicBezTo>
                <a:cubicBezTo>
                  <a:pt x="1540795" y="1494180"/>
                  <a:pt x="1484631" y="1404132"/>
                  <a:pt x="1300957" y="1458996"/>
                </a:cubicBezTo>
                <a:cubicBezTo>
                  <a:pt x="1345155" y="1547878"/>
                  <a:pt x="1313401" y="1665495"/>
                  <a:pt x="1381107" y="1781186"/>
                </a:cubicBezTo>
                <a:cubicBezTo>
                  <a:pt x="1448813" y="1896877"/>
                  <a:pt x="1429523" y="2000721"/>
                  <a:pt x="1458113" y="2090741"/>
                </a:cubicBezTo>
                <a:cubicBezTo>
                  <a:pt x="1244682" y="1998072"/>
                  <a:pt x="1110251" y="1849081"/>
                  <a:pt x="1017380" y="1793821"/>
                </a:cubicBezTo>
                <a:cubicBezTo>
                  <a:pt x="924509" y="1738561"/>
                  <a:pt x="743204" y="1531070"/>
                  <a:pt x="520383" y="1458996"/>
                </a:cubicBezTo>
                <a:cubicBezTo>
                  <a:pt x="450601" y="1482000"/>
                  <a:pt x="340558" y="1456466"/>
                  <a:pt x="243171" y="1458996"/>
                </a:cubicBezTo>
                <a:cubicBezTo>
                  <a:pt x="116820" y="1469025"/>
                  <a:pt x="21070" y="1366581"/>
                  <a:pt x="0" y="1215825"/>
                </a:cubicBezTo>
                <a:lnTo>
                  <a:pt x="0" y="1215830"/>
                </a:lnTo>
                <a:cubicBezTo>
                  <a:pt x="-34452" y="1076509"/>
                  <a:pt x="30470" y="944176"/>
                  <a:pt x="0" y="851081"/>
                </a:cubicBezTo>
                <a:lnTo>
                  <a:pt x="0" y="851081"/>
                </a:lnTo>
                <a:cubicBezTo>
                  <a:pt x="-7568" y="719746"/>
                  <a:pt x="2582" y="644437"/>
                  <a:pt x="0" y="559284"/>
                </a:cubicBezTo>
                <a:cubicBezTo>
                  <a:pt x="-2582" y="474131"/>
                  <a:pt x="15746" y="318137"/>
                  <a:pt x="0" y="243171"/>
                </a:cubicBezTo>
                <a:close/>
              </a:path>
            </a:pathLst>
          </a:custGeom>
          <a:noFill/>
          <a:ln w="571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D4477B50-ACD8-D24F-FAC0-699C3CEB955E}"/>
              </a:ext>
            </a:extLst>
          </p:cNvPr>
          <p:cNvSpPr txBox="1"/>
          <p:nvPr/>
        </p:nvSpPr>
        <p:spPr>
          <a:xfrm>
            <a:off x="1200600" y="823359"/>
            <a:ext cx="2808312" cy="120032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Do you know what the legal age of consent to sexual activities in the UK is…</a:t>
            </a:r>
          </a:p>
        </p:txBody>
      </p:sp>
      <p:pic>
        <p:nvPicPr>
          <p:cNvPr id="10" name="Picture 9">
            <a:extLst>
              <a:ext uri="{FF2B5EF4-FFF2-40B4-BE49-F238E27FC236}">
                <a16:creationId xmlns:a16="http://schemas.microsoft.com/office/drawing/2014/main" id="{2C20F8A8-8672-60AF-554C-02A3CECD3F9B}"/>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4427984" y="267494"/>
            <a:ext cx="1820575" cy="2435914"/>
          </a:xfrm>
          <a:prstGeom prst="rect">
            <a:avLst/>
          </a:prstGeom>
        </p:spPr>
      </p:pic>
      <p:sp>
        <p:nvSpPr>
          <p:cNvPr id="11" name="Speech Bubble: Rectangle with Corners Rounded 10">
            <a:extLst>
              <a:ext uri="{FF2B5EF4-FFF2-40B4-BE49-F238E27FC236}">
                <a16:creationId xmlns:a16="http://schemas.microsoft.com/office/drawing/2014/main" id="{DBB15B61-2380-DB6D-2D99-60394D292080}"/>
              </a:ext>
            </a:extLst>
          </p:cNvPr>
          <p:cNvSpPr/>
          <p:nvPr/>
        </p:nvSpPr>
        <p:spPr>
          <a:xfrm>
            <a:off x="4270992" y="195486"/>
            <a:ext cx="2169352" cy="2548534"/>
          </a:xfrm>
          <a:custGeom>
            <a:avLst/>
            <a:gdLst>
              <a:gd name="connsiteX0" fmla="*/ 0 w 2169352"/>
              <a:gd name="connsiteY0" fmla="*/ 361566 h 2548534"/>
              <a:gd name="connsiteX1" fmla="*/ 361566 w 2169352"/>
              <a:gd name="connsiteY1" fmla="*/ 0 h 2548534"/>
              <a:gd name="connsiteX2" fmla="*/ 813511 w 2169352"/>
              <a:gd name="connsiteY2" fmla="*/ 0 h 2548534"/>
              <a:gd name="connsiteX3" fmla="*/ 1265455 w 2169352"/>
              <a:gd name="connsiteY3" fmla="*/ 0 h 2548534"/>
              <a:gd name="connsiteX4" fmla="*/ 1265455 w 2169352"/>
              <a:gd name="connsiteY4" fmla="*/ 0 h 2548534"/>
              <a:gd name="connsiteX5" fmla="*/ 1807793 w 2169352"/>
              <a:gd name="connsiteY5" fmla="*/ 0 h 2548534"/>
              <a:gd name="connsiteX6" fmla="*/ 1807786 w 2169352"/>
              <a:gd name="connsiteY6" fmla="*/ 0 h 2548534"/>
              <a:gd name="connsiteX7" fmla="*/ 2169352 w 2169352"/>
              <a:gd name="connsiteY7" fmla="*/ 361566 h 2548534"/>
              <a:gd name="connsiteX8" fmla="*/ 2169352 w 2169352"/>
              <a:gd name="connsiteY8" fmla="*/ 946607 h 2548534"/>
              <a:gd name="connsiteX9" fmla="*/ 2169352 w 2169352"/>
              <a:gd name="connsiteY9" fmla="*/ 1486645 h 2548534"/>
              <a:gd name="connsiteX10" fmla="*/ 2411140 w 2169352"/>
              <a:gd name="connsiteY10" fmla="*/ 1790018 h 2548534"/>
              <a:gd name="connsiteX11" fmla="*/ 2673076 w 2169352"/>
              <a:gd name="connsiteY11" fmla="*/ 2118673 h 2548534"/>
              <a:gd name="connsiteX12" fmla="*/ 2169352 w 2169352"/>
              <a:gd name="connsiteY12" fmla="*/ 2123778 h 2548534"/>
              <a:gd name="connsiteX13" fmla="*/ 2169352 w 2169352"/>
              <a:gd name="connsiteY13" fmla="*/ 2186968 h 2548534"/>
              <a:gd name="connsiteX14" fmla="*/ 1807786 w 2169352"/>
              <a:gd name="connsiteY14" fmla="*/ 2548534 h 2548534"/>
              <a:gd name="connsiteX15" fmla="*/ 1807793 w 2169352"/>
              <a:gd name="connsiteY15" fmla="*/ 2548534 h 2548534"/>
              <a:gd name="connsiteX16" fmla="*/ 1265455 w 2169352"/>
              <a:gd name="connsiteY16" fmla="*/ 2548534 h 2548534"/>
              <a:gd name="connsiteX17" fmla="*/ 1265455 w 2169352"/>
              <a:gd name="connsiteY17" fmla="*/ 2548534 h 2548534"/>
              <a:gd name="connsiteX18" fmla="*/ 840627 w 2169352"/>
              <a:gd name="connsiteY18" fmla="*/ 2548534 h 2548534"/>
              <a:gd name="connsiteX19" fmla="*/ 361566 w 2169352"/>
              <a:gd name="connsiteY19" fmla="*/ 2548534 h 2548534"/>
              <a:gd name="connsiteX20" fmla="*/ 0 w 2169352"/>
              <a:gd name="connsiteY20" fmla="*/ 2186968 h 2548534"/>
              <a:gd name="connsiteX21" fmla="*/ 0 w 2169352"/>
              <a:gd name="connsiteY21" fmla="*/ 2123778 h 2548534"/>
              <a:gd name="connsiteX22" fmla="*/ 0 w 2169352"/>
              <a:gd name="connsiteY22" fmla="*/ 1792469 h 2548534"/>
              <a:gd name="connsiteX23" fmla="*/ 0 w 2169352"/>
              <a:gd name="connsiteY23" fmla="*/ 1486645 h 2548534"/>
              <a:gd name="connsiteX24" fmla="*/ 0 w 2169352"/>
              <a:gd name="connsiteY24" fmla="*/ 1486645 h 2548534"/>
              <a:gd name="connsiteX25" fmla="*/ 0 w 2169352"/>
              <a:gd name="connsiteY25" fmla="*/ 957858 h 2548534"/>
              <a:gd name="connsiteX26" fmla="*/ 0 w 2169352"/>
              <a:gd name="connsiteY26" fmla="*/ 361566 h 2548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169352" h="2548534" extrusionOk="0">
                <a:moveTo>
                  <a:pt x="0" y="361566"/>
                </a:moveTo>
                <a:cubicBezTo>
                  <a:pt x="39771" y="165727"/>
                  <a:pt x="197640" y="44190"/>
                  <a:pt x="361566" y="0"/>
                </a:cubicBezTo>
                <a:cubicBezTo>
                  <a:pt x="493638" y="-10497"/>
                  <a:pt x="606595" y="43789"/>
                  <a:pt x="813511" y="0"/>
                </a:cubicBezTo>
                <a:cubicBezTo>
                  <a:pt x="1020428" y="-43789"/>
                  <a:pt x="1054325" y="567"/>
                  <a:pt x="1265455" y="0"/>
                </a:cubicBezTo>
                <a:lnTo>
                  <a:pt x="1265455" y="0"/>
                </a:lnTo>
                <a:cubicBezTo>
                  <a:pt x="1404429" y="-32805"/>
                  <a:pt x="1668974" y="44288"/>
                  <a:pt x="1807793" y="0"/>
                </a:cubicBezTo>
                <a:lnTo>
                  <a:pt x="1807786" y="0"/>
                </a:lnTo>
                <a:cubicBezTo>
                  <a:pt x="1980879" y="-25083"/>
                  <a:pt x="2161282" y="188860"/>
                  <a:pt x="2169352" y="361566"/>
                </a:cubicBezTo>
                <a:cubicBezTo>
                  <a:pt x="2202224" y="497589"/>
                  <a:pt x="2156347" y="794646"/>
                  <a:pt x="2169352" y="946607"/>
                </a:cubicBezTo>
                <a:cubicBezTo>
                  <a:pt x="2182357" y="1098568"/>
                  <a:pt x="2110199" y="1307207"/>
                  <a:pt x="2169352" y="1486645"/>
                </a:cubicBezTo>
                <a:cubicBezTo>
                  <a:pt x="2315445" y="1611859"/>
                  <a:pt x="2341977" y="1734942"/>
                  <a:pt x="2411140" y="1790018"/>
                </a:cubicBezTo>
                <a:cubicBezTo>
                  <a:pt x="2480303" y="1845094"/>
                  <a:pt x="2580690" y="2026110"/>
                  <a:pt x="2673076" y="2118673"/>
                </a:cubicBezTo>
                <a:cubicBezTo>
                  <a:pt x="2543774" y="2156996"/>
                  <a:pt x="2292070" y="2099704"/>
                  <a:pt x="2169352" y="2123778"/>
                </a:cubicBezTo>
                <a:cubicBezTo>
                  <a:pt x="2174382" y="2151691"/>
                  <a:pt x="2161977" y="2171681"/>
                  <a:pt x="2169352" y="2186968"/>
                </a:cubicBezTo>
                <a:cubicBezTo>
                  <a:pt x="2123097" y="2374313"/>
                  <a:pt x="2046370" y="2545768"/>
                  <a:pt x="1807786" y="2548534"/>
                </a:cubicBezTo>
                <a:lnTo>
                  <a:pt x="1807793" y="2548534"/>
                </a:lnTo>
                <a:cubicBezTo>
                  <a:pt x="1630894" y="2591324"/>
                  <a:pt x="1437540" y="2488660"/>
                  <a:pt x="1265455" y="2548534"/>
                </a:cubicBezTo>
                <a:lnTo>
                  <a:pt x="1265455" y="2548534"/>
                </a:lnTo>
                <a:cubicBezTo>
                  <a:pt x="1094887" y="2569169"/>
                  <a:pt x="1043970" y="2543309"/>
                  <a:pt x="840627" y="2548534"/>
                </a:cubicBezTo>
                <a:cubicBezTo>
                  <a:pt x="637284" y="2553759"/>
                  <a:pt x="527860" y="2525429"/>
                  <a:pt x="361566" y="2548534"/>
                </a:cubicBezTo>
                <a:cubicBezTo>
                  <a:pt x="161441" y="2571165"/>
                  <a:pt x="7502" y="2441084"/>
                  <a:pt x="0" y="2186968"/>
                </a:cubicBezTo>
                <a:cubicBezTo>
                  <a:pt x="-6993" y="2157306"/>
                  <a:pt x="4924" y="2155352"/>
                  <a:pt x="0" y="2123778"/>
                </a:cubicBezTo>
                <a:cubicBezTo>
                  <a:pt x="-8698" y="2050041"/>
                  <a:pt x="19027" y="1864683"/>
                  <a:pt x="0" y="1792469"/>
                </a:cubicBezTo>
                <a:cubicBezTo>
                  <a:pt x="-19027" y="1720255"/>
                  <a:pt x="34112" y="1612632"/>
                  <a:pt x="0" y="1486645"/>
                </a:cubicBezTo>
                <a:lnTo>
                  <a:pt x="0" y="1486645"/>
                </a:lnTo>
                <a:cubicBezTo>
                  <a:pt x="-19220" y="1255018"/>
                  <a:pt x="47990" y="1129381"/>
                  <a:pt x="0" y="957858"/>
                </a:cubicBezTo>
                <a:cubicBezTo>
                  <a:pt x="-47990" y="786335"/>
                  <a:pt x="30370" y="537368"/>
                  <a:pt x="0" y="361566"/>
                </a:cubicBezTo>
                <a:close/>
              </a:path>
            </a:pathLst>
          </a:custGeom>
          <a:noFill/>
          <a:ln w="571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3DBFF200-2980-E287-E239-61A15D280A3B}"/>
              </a:ext>
            </a:extLst>
          </p:cNvPr>
          <p:cNvGrpSpPr/>
          <p:nvPr/>
        </p:nvGrpSpPr>
        <p:grpSpPr>
          <a:xfrm>
            <a:off x="-596764" y="4443958"/>
            <a:ext cx="488244" cy="417225"/>
            <a:chOff x="827584" y="3579862"/>
            <a:chExt cx="864096" cy="864096"/>
          </a:xfrm>
          <a:effectLst>
            <a:glow rad="228600">
              <a:schemeClr val="accent3">
                <a:satMod val="175000"/>
                <a:alpha val="40000"/>
              </a:schemeClr>
            </a:glow>
          </a:effectLst>
        </p:grpSpPr>
        <p:sp>
          <p:nvSpPr>
            <p:cNvPr id="14" name="Oval 13">
              <a:extLst>
                <a:ext uri="{FF2B5EF4-FFF2-40B4-BE49-F238E27FC236}">
                  <a16:creationId xmlns:a16="http://schemas.microsoft.com/office/drawing/2014/main" id="{6222D94E-7BE2-D98B-2A22-6B176E5BE9D2}"/>
                </a:ext>
              </a:extLst>
            </p:cNvPr>
            <p:cNvSpPr/>
            <p:nvPr/>
          </p:nvSpPr>
          <p:spPr>
            <a:xfrm>
              <a:off x="827584" y="3579862"/>
              <a:ext cx="864096" cy="864096"/>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6C1957DE-11DF-68AC-249B-2FCFC708BE2D}"/>
                </a:ext>
              </a:extLst>
            </p:cNvPr>
            <p:cNvSpPr/>
            <p:nvPr/>
          </p:nvSpPr>
          <p:spPr>
            <a:xfrm>
              <a:off x="971600" y="3679747"/>
              <a:ext cx="643880" cy="652264"/>
            </a:xfrm>
            <a:prstGeom prst="ellipse">
              <a:avLst/>
            </a:pr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6" name="Picture 2" descr="Swimming Semen Clipart Stock Vector (Royalty Free) 1347523505 | Shutterstock">
            <a:extLst>
              <a:ext uri="{FF2B5EF4-FFF2-40B4-BE49-F238E27FC236}">
                <a16:creationId xmlns:a16="http://schemas.microsoft.com/office/drawing/2014/main" id="{D4E34F15-CA88-A58B-43FE-C1D4B7F95837}"/>
              </a:ext>
            </a:extLst>
          </p:cNvPr>
          <p:cNvPicPr>
            <a:picLocks noChangeAspect="1" noChangeArrowheads="1"/>
          </p:cNvPicPr>
          <p:nvPr/>
        </p:nvPicPr>
        <p:blipFill>
          <a:blip r:embed="rId7" cstate="email">
            <a:extLst>
              <a:ext uri="{BEBA8EAE-BF5A-486C-A8C5-ECC9F3942E4B}">
                <a14:imgProps xmlns:a14="http://schemas.microsoft.com/office/drawing/2010/main">
                  <a14:imgLayer r:embed="rId8">
                    <a14:imgEffect>
                      <a14:backgroundRemoval t="10000" b="90000" l="10000" r="93846">
                        <a14:foregroundMark x1="90769" y1="81786" x2="90769" y2="81786"/>
                        <a14:foregroundMark x1="84231" y1="58571" x2="84231" y2="58571"/>
                        <a14:foregroundMark x1="81538" y1="39286" x2="81538" y2="39286"/>
                        <a14:foregroundMark x1="53462" y1="31786" x2="53462" y2="31786"/>
                        <a14:foregroundMark x1="40000" y1="31786" x2="40000" y2="31786"/>
                        <a14:foregroundMark x1="39231" y1="60357" x2="39231" y2="60357"/>
                        <a14:foregroundMark x1="50000" y1="83214" x2="50000" y2="83214"/>
                        <a14:foregroundMark x1="93846" y1="84643" x2="93846" y2="84643"/>
                      </a14:backgroundRemoval>
                    </a14:imgEffect>
                  </a14:imgLayer>
                </a14:imgProps>
              </a:ext>
              <a:ext uri="{28A0092B-C50C-407E-A947-70E740481C1C}">
                <a14:useLocalDpi xmlns:a14="http://schemas.microsoft.com/office/drawing/2010/main"/>
              </a:ext>
            </a:extLst>
          </a:blip>
          <a:srcRect/>
          <a:stretch>
            <a:fillRect/>
          </a:stretch>
        </p:blipFill>
        <p:spPr bwMode="auto">
          <a:xfrm rot="7521677">
            <a:off x="-222130" y="4405098"/>
            <a:ext cx="183221" cy="197315"/>
          </a:xfrm>
          <a:prstGeom prst="rect">
            <a:avLst/>
          </a:prstGeom>
          <a:noFill/>
          <a:effectLst>
            <a:outerShdw blurRad="50800" dist="38100" dir="13500000" algn="b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08339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Speech Bubble: Rectangle with Corners Rounded 26">
            <a:extLst>
              <a:ext uri="{FF2B5EF4-FFF2-40B4-BE49-F238E27FC236}">
                <a16:creationId xmlns:a16="http://schemas.microsoft.com/office/drawing/2014/main" id="{12452037-EB2A-4902-E28C-5D5420D8FBA6}"/>
              </a:ext>
            </a:extLst>
          </p:cNvPr>
          <p:cNvSpPr/>
          <p:nvPr/>
        </p:nvSpPr>
        <p:spPr>
          <a:xfrm>
            <a:off x="4513634" y="3435846"/>
            <a:ext cx="2488112" cy="1146089"/>
          </a:xfrm>
          <a:custGeom>
            <a:avLst/>
            <a:gdLst>
              <a:gd name="connsiteX0" fmla="*/ 0 w 2488112"/>
              <a:gd name="connsiteY0" fmla="*/ 191019 h 1146089"/>
              <a:gd name="connsiteX1" fmla="*/ 191019 w 2488112"/>
              <a:gd name="connsiteY1" fmla="*/ 0 h 1146089"/>
              <a:gd name="connsiteX2" fmla="*/ 611146 w 2488112"/>
              <a:gd name="connsiteY2" fmla="*/ 0 h 1146089"/>
              <a:gd name="connsiteX3" fmla="*/ 1018669 w 2488112"/>
              <a:gd name="connsiteY3" fmla="*/ 0 h 1146089"/>
              <a:gd name="connsiteX4" fmla="*/ 1451399 w 2488112"/>
              <a:gd name="connsiteY4" fmla="*/ 0 h 1146089"/>
              <a:gd name="connsiteX5" fmla="*/ 1451399 w 2488112"/>
              <a:gd name="connsiteY5" fmla="*/ 0 h 1146089"/>
              <a:gd name="connsiteX6" fmla="*/ 1762413 w 2488112"/>
              <a:gd name="connsiteY6" fmla="*/ 0 h 1146089"/>
              <a:gd name="connsiteX7" fmla="*/ 2073427 w 2488112"/>
              <a:gd name="connsiteY7" fmla="*/ 0 h 1146089"/>
              <a:gd name="connsiteX8" fmla="*/ 2297093 w 2488112"/>
              <a:gd name="connsiteY8" fmla="*/ 0 h 1146089"/>
              <a:gd name="connsiteX9" fmla="*/ 2488112 w 2488112"/>
              <a:gd name="connsiteY9" fmla="*/ 191019 h 1146089"/>
              <a:gd name="connsiteX10" fmla="*/ 2488112 w 2488112"/>
              <a:gd name="connsiteY10" fmla="*/ 191015 h 1146089"/>
              <a:gd name="connsiteX11" fmla="*/ 3045200 w 2488112"/>
              <a:gd name="connsiteY11" fmla="*/ 171764 h 1146089"/>
              <a:gd name="connsiteX12" fmla="*/ 2777798 w 2488112"/>
              <a:gd name="connsiteY12" fmla="*/ 318535 h 1146089"/>
              <a:gd name="connsiteX13" fmla="*/ 2488112 w 2488112"/>
              <a:gd name="connsiteY13" fmla="*/ 477537 h 1146089"/>
              <a:gd name="connsiteX14" fmla="*/ 2488112 w 2488112"/>
              <a:gd name="connsiteY14" fmla="*/ 955070 h 1146089"/>
              <a:gd name="connsiteX15" fmla="*/ 2297093 w 2488112"/>
              <a:gd name="connsiteY15" fmla="*/ 1146089 h 1146089"/>
              <a:gd name="connsiteX16" fmla="*/ 2073427 w 2488112"/>
              <a:gd name="connsiteY16" fmla="*/ 1146089 h 1146089"/>
              <a:gd name="connsiteX17" fmla="*/ 1749972 w 2488112"/>
              <a:gd name="connsiteY17" fmla="*/ 1146089 h 1146089"/>
              <a:gd name="connsiteX18" fmla="*/ 1451399 w 2488112"/>
              <a:gd name="connsiteY18" fmla="*/ 1146089 h 1146089"/>
              <a:gd name="connsiteX19" fmla="*/ 1451399 w 2488112"/>
              <a:gd name="connsiteY19" fmla="*/ 1146089 h 1146089"/>
              <a:gd name="connsiteX20" fmla="*/ 1043876 w 2488112"/>
              <a:gd name="connsiteY20" fmla="*/ 1146089 h 1146089"/>
              <a:gd name="connsiteX21" fmla="*/ 661561 w 2488112"/>
              <a:gd name="connsiteY21" fmla="*/ 1146089 h 1146089"/>
              <a:gd name="connsiteX22" fmla="*/ 191019 w 2488112"/>
              <a:gd name="connsiteY22" fmla="*/ 1146089 h 1146089"/>
              <a:gd name="connsiteX23" fmla="*/ 0 w 2488112"/>
              <a:gd name="connsiteY23" fmla="*/ 955070 h 1146089"/>
              <a:gd name="connsiteX24" fmla="*/ 0 w 2488112"/>
              <a:gd name="connsiteY24" fmla="*/ 477537 h 1146089"/>
              <a:gd name="connsiteX25" fmla="*/ 0 w 2488112"/>
              <a:gd name="connsiteY25" fmla="*/ 191015 h 1146089"/>
              <a:gd name="connsiteX26" fmla="*/ 0 w 2488112"/>
              <a:gd name="connsiteY26" fmla="*/ 191015 h 1146089"/>
              <a:gd name="connsiteX27" fmla="*/ 0 w 2488112"/>
              <a:gd name="connsiteY27" fmla="*/ 191019 h 1146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488112" h="1146089" extrusionOk="0">
                <a:moveTo>
                  <a:pt x="0" y="191019"/>
                </a:moveTo>
                <a:cubicBezTo>
                  <a:pt x="17234" y="87190"/>
                  <a:pt x="102603" y="21108"/>
                  <a:pt x="191019" y="0"/>
                </a:cubicBezTo>
                <a:cubicBezTo>
                  <a:pt x="334084" y="-9882"/>
                  <a:pt x="522807" y="35143"/>
                  <a:pt x="611146" y="0"/>
                </a:cubicBezTo>
                <a:cubicBezTo>
                  <a:pt x="699485" y="-35143"/>
                  <a:pt x="934682" y="38834"/>
                  <a:pt x="1018669" y="0"/>
                </a:cubicBezTo>
                <a:cubicBezTo>
                  <a:pt x="1102656" y="-38834"/>
                  <a:pt x="1360616" y="11630"/>
                  <a:pt x="1451399" y="0"/>
                </a:cubicBezTo>
                <a:lnTo>
                  <a:pt x="1451399" y="0"/>
                </a:lnTo>
                <a:cubicBezTo>
                  <a:pt x="1561495" y="-7100"/>
                  <a:pt x="1616518" y="18126"/>
                  <a:pt x="1762413" y="0"/>
                </a:cubicBezTo>
                <a:cubicBezTo>
                  <a:pt x="1908308" y="-18126"/>
                  <a:pt x="1956061" y="22832"/>
                  <a:pt x="2073427" y="0"/>
                </a:cubicBezTo>
                <a:cubicBezTo>
                  <a:pt x="2154724" y="-6846"/>
                  <a:pt x="2191233" y="5145"/>
                  <a:pt x="2297093" y="0"/>
                </a:cubicBezTo>
                <a:cubicBezTo>
                  <a:pt x="2396153" y="7217"/>
                  <a:pt x="2469770" y="79040"/>
                  <a:pt x="2488112" y="191019"/>
                </a:cubicBezTo>
                <a:lnTo>
                  <a:pt x="2488112" y="191015"/>
                </a:lnTo>
                <a:cubicBezTo>
                  <a:pt x="2670375" y="182753"/>
                  <a:pt x="2922910" y="184643"/>
                  <a:pt x="3045200" y="171764"/>
                </a:cubicBezTo>
                <a:cubicBezTo>
                  <a:pt x="2975208" y="249021"/>
                  <a:pt x="2887813" y="244076"/>
                  <a:pt x="2777798" y="318535"/>
                </a:cubicBezTo>
                <a:cubicBezTo>
                  <a:pt x="2667783" y="392994"/>
                  <a:pt x="2610723" y="403045"/>
                  <a:pt x="2488112" y="477537"/>
                </a:cubicBezTo>
                <a:cubicBezTo>
                  <a:pt x="2515115" y="687835"/>
                  <a:pt x="2450571" y="742167"/>
                  <a:pt x="2488112" y="955070"/>
                </a:cubicBezTo>
                <a:cubicBezTo>
                  <a:pt x="2467533" y="1057328"/>
                  <a:pt x="2396587" y="1142837"/>
                  <a:pt x="2297093" y="1146089"/>
                </a:cubicBezTo>
                <a:cubicBezTo>
                  <a:pt x="2221545" y="1154257"/>
                  <a:pt x="2152843" y="1141352"/>
                  <a:pt x="2073427" y="1146089"/>
                </a:cubicBezTo>
                <a:cubicBezTo>
                  <a:pt x="1993066" y="1169599"/>
                  <a:pt x="1911526" y="1120376"/>
                  <a:pt x="1749972" y="1146089"/>
                </a:cubicBezTo>
                <a:cubicBezTo>
                  <a:pt x="1588419" y="1171802"/>
                  <a:pt x="1577625" y="1126725"/>
                  <a:pt x="1451399" y="1146089"/>
                </a:cubicBezTo>
                <a:lnTo>
                  <a:pt x="1451399" y="1146089"/>
                </a:lnTo>
                <a:cubicBezTo>
                  <a:pt x="1298326" y="1172481"/>
                  <a:pt x="1165850" y="1110341"/>
                  <a:pt x="1043876" y="1146089"/>
                </a:cubicBezTo>
                <a:cubicBezTo>
                  <a:pt x="921902" y="1181837"/>
                  <a:pt x="827170" y="1134068"/>
                  <a:pt x="661561" y="1146089"/>
                </a:cubicBezTo>
                <a:cubicBezTo>
                  <a:pt x="495952" y="1158110"/>
                  <a:pt x="376196" y="1145148"/>
                  <a:pt x="191019" y="1146089"/>
                </a:cubicBezTo>
                <a:cubicBezTo>
                  <a:pt x="72865" y="1155020"/>
                  <a:pt x="-22536" y="1047064"/>
                  <a:pt x="0" y="955070"/>
                </a:cubicBezTo>
                <a:cubicBezTo>
                  <a:pt x="-25483" y="796813"/>
                  <a:pt x="10235" y="712926"/>
                  <a:pt x="0" y="477537"/>
                </a:cubicBezTo>
                <a:cubicBezTo>
                  <a:pt x="-1106" y="363476"/>
                  <a:pt x="11585" y="310988"/>
                  <a:pt x="0" y="191015"/>
                </a:cubicBezTo>
                <a:lnTo>
                  <a:pt x="0" y="191015"/>
                </a:lnTo>
                <a:lnTo>
                  <a:pt x="0" y="191019"/>
                </a:lnTo>
                <a:close/>
              </a:path>
            </a:pathLst>
          </a:custGeom>
          <a:noFill/>
          <a:ln w="57150">
            <a:solidFill>
              <a:srgbClr val="FF0000"/>
            </a:solidFill>
          </a:ln>
          <a:effectLst>
            <a:outerShdw blurRad="50800" dist="38100" dir="16200000"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Speech Bubble: Rectangle with Corners Rounded 23">
            <a:extLst>
              <a:ext uri="{FF2B5EF4-FFF2-40B4-BE49-F238E27FC236}">
                <a16:creationId xmlns:a16="http://schemas.microsoft.com/office/drawing/2014/main" id="{773415F5-5166-81F7-F0D9-F08DF02B7EE7}"/>
              </a:ext>
            </a:extLst>
          </p:cNvPr>
          <p:cNvSpPr/>
          <p:nvPr/>
        </p:nvSpPr>
        <p:spPr>
          <a:xfrm>
            <a:off x="1745358" y="3598118"/>
            <a:ext cx="1714246" cy="800220"/>
          </a:xfrm>
          <a:custGeom>
            <a:avLst/>
            <a:gdLst>
              <a:gd name="connsiteX0" fmla="*/ 0 w 1714246"/>
              <a:gd name="connsiteY0" fmla="*/ 133373 h 800220"/>
              <a:gd name="connsiteX1" fmla="*/ 133373 w 1714246"/>
              <a:gd name="connsiteY1" fmla="*/ 0 h 800220"/>
              <a:gd name="connsiteX2" fmla="*/ 285708 w 1714246"/>
              <a:gd name="connsiteY2" fmla="*/ 0 h 800220"/>
              <a:gd name="connsiteX3" fmla="*/ 285708 w 1714246"/>
              <a:gd name="connsiteY3" fmla="*/ 0 h 800220"/>
              <a:gd name="connsiteX4" fmla="*/ 714269 w 1714246"/>
              <a:gd name="connsiteY4" fmla="*/ 0 h 800220"/>
              <a:gd name="connsiteX5" fmla="*/ 1130239 w 1714246"/>
              <a:gd name="connsiteY5" fmla="*/ 0 h 800220"/>
              <a:gd name="connsiteX6" fmla="*/ 1580873 w 1714246"/>
              <a:gd name="connsiteY6" fmla="*/ 0 h 800220"/>
              <a:gd name="connsiteX7" fmla="*/ 1714246 w 1714246"/>
              <a:gd name="connsiteY7" fmla="*/ 133373 h 800220"/>
              <a:gd name="connsiteX8" fmla="*/ 1714246 w 1714246"/>
              <a:gd name="connsiteY8" fmla="*/ 133370 h 800220"/>
              <a:gd name="connsiteX9" fmla="*/ 1714246 w 1714246"/>
              <a:gd name="connsiteY9" fmla="*/ 133370 h 800220"/>
              <a:gd name="connsiteX10" fmla="*/ 1714246 w 1714246"/>
              <a:gd name="connsiteY10" fmla="*/ 333425 h 800220"/>
              <a:gd name="connsiteX11" fmla="*/ 1714246 w 1714246"/>
              <a:gd name="connsiteY11" fmla="*/ 666847 h 800220"/>
              <a:gd name="connsiteX12" fmla="*/ 1580873 w 1714246"/>
              <a:gd name="connsiteY12" fmla="*/ 800220 h 800220"/>
              <a:gd name="connsiteX13" fmla="*/ 1173569 w 1714246"/>
              <a:gd name="connsiteY13" fmla="*/ 800220 h 800220"/>
              <a:gd name="connsiteX14" fmla="*/ 714269 w 1714246"/>
              <a:gd name="connsiteY14" fmla="*/ 800220 h 800220"/>
              <a:gd name="connsiteX15" fmla="*/ 285708 w 1714246"/>
              <a:gd name="connsiteY15" fmla="*/ 800220 h 800220"/>
              <a:gd name="connsiteX16" fmla="*/ 285708 w 1714246"/>
              <a:gd name="connsiteY16" fmla="*/ 800220 h 800220"/>
              <a:gd name="connsiteX17" fmla="*/ 133373 w 1714246"/>
              <a:gd name="connsiteY17" fmla="*/ 800220 h 800220"/>
              <a:gd name="connsiteX18" fmla="*/ 0 w 1714246"/>
              <a:gd name="connsiteY18" fmla="*/ 666847 h 800220"/>
              <a:gd name="connsiteX19" fmla="*/ 0 w 1714246"/>
              <a:gd name="connsiteY19" fmla="*/ 333425 h 800220"/>
              <a:gd name="connsiteX20" fmla="*/ -292142 w 1714246"/>
              <a:gd name="connsiteY20" fmla="*/ 77229 h 800220"/>
              <a:gd name="connsiteX21" fmla="*/ 0 w 1714246"/>
              <a:gd name="connsiteY21" fmla="*/ 133370 h 800220"/>
              <a:gd name="connsiteX22" fmla="*/ 0 w 1714246"/>
              <a:gd name="connsiteY22" fmla="*/ 133373 h 800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714246" h="800220" extrusionOk="0">
                <a:moveTo>
                  <a:pt x="0" y="133373"/>
                </a:moveTo>
                <a:cubicBezTo>
                  <a:pt x="20765" y="61722"/>
                  <a:pt x="71014" y="13965"/>
                  <a:pt x="133373" y="0"/>
                </a:cubicBezTo>
                <a:cubicBezTo>
                  <a:pt x="175423" y="-15879"/>
                  <a:pt x="249469" y="1572"/>
                  <a:pt x="285708" y="0"/>
                </a:cubicBezTo>
                <a:lnTo>
                  <a:pt x="285708" y="0"/>
                </a:lnTo>
                <a:cubicBezTo>
                  <a:pt x="450146" y="-50890"/>
                  <a:pt x="520054" y="23255"/>
                  <a:pt x="714269" y="0"/>
                </a:cubicBezTo>
                <a:cubicBezTo>
                  <a:pt x="842514" y="-15137"/>
                  <a:pt x="977120" y="8413"/>
                  <a:pt x="1130239" y="0"/>
                </a:cubicBezTo>
                <a:cubicBezTo>
                  <a:pt x="1283358" y="-8413"/>
                  <a:pt x="1393355" y="51036"/>
                  <a:pt x="1580873" y="0"/>
                </a:cubicBezTo>
                <a:cubicBezTo>
                  <a:pt x="1663749" y="10001"/>
                  <a:pt x="1716471" y="80925"/>
                  <a:pt x="1714246" y="133373"/>
                </a:cubicBezTo>
                <a:lnTo>
                  <a:pt x="1714246" y="133370"/>
                </a:lnTo>
                <a:lnTo>
                  <a:pt x="1714246" y="133370"/>
                </a:lnTo>
                <a:cubicBezTo>
                  <a:pt x="1717580" y="223204"/>
                  <a:pt x="1698342" y="236520"/>
                  <a:pt x="1714246" y="333425"/>
                </a:cubicBezTo>
                <a:cubicBezTo>
                  <a:pt x="1715941" y="435428"/>
                  <a:pt x="1703013" y="542787"/>
                  <a:pt x="1714246" y="666847"/>
                </a:cubicBezTo>
                <a:cubicBezTo>
                  <a:pt x="1716659" y="757955"/>
                  <a:pt x="1666056" y="787790"/>
                  <a:pt x="1580873" y="800220"/>
                </a:cubicBezTo>
                <a:cubicBezTo>
                  <a:pt x="1443885" y="848011"/>
                  <a:pt x="1327383" y="754043"/>
                  <a:pt x="1173569" y="800220"/>
                </a:cubicBezTo>
                <a:cubicBezTo>
                  <a:pt x="1019755" y="846397"/>
                  <a:pt x="889063" y="745734"/>
                  <a:pt x="714269" y="800220"/>
                </a:cubicBezTo>
                <a:cubicBezTo>
                  <a:pt x="614934" y="843776"/>
                  <a:pt x="375582" y="798317"/>
                  <a:pt x="285708" y="800220"/>
                </a:cubicBezTo>
                <a:lnTo>
                  <a:pt x="285708" y="800220"/>
                </a:lnTo>
                <a:cubicBezTo>
                  <a:pt x="235083" y="817059"/>
                  <a:pt x="189734" y="792089"/>
                  <a:pt x="133373" y="800220"/>
                </a:cubicBezTo>
                <a:cubicBezTo>
                  <a:pt x="60860" y="792884"/>
                  <a:pt x="-14871" y="727846"/>
                  <a:pt x="0" y="666847"/>
                </a:cubicBezTo>
                <a:cubicBezTo>
                  <a:pt x="-21127" y="508409"/>
                  <a:pt x="10264" y="462136"/>
                  <a:pt x="0" y="333425"/>
                </a:cubicBezTo>
                <a:cubicBezTo>
                  <a:pt x="-89387" y="283353"/>
                  <a:pt x="-182992" y="127956"/>
                  <a:pt x="-292142" y="77229"/>
                </a:cubicBezTo>
                <a:cubicBezTo>
                  <a:pt x="-218975" y="62643"/>
                  <a:pt x="-138906" y="118588"/>
                  <a:pt x="0" y="133370"/>
                </a:cubicBezTo>
                <a:lnTo>
                  <a:pt x="0" y="133373"/>
                </a:lnTo>
                <a:close/>
              </a:path>
            </a:pathLst>
          </a:custGeom>
          <a:noFill/>
          <a:ln w="57150">
            <a:solidFill>
              <a:schemeClr val="accent5"/>
            </a:solidFill>
          </a:ln>
          <a:effectLst>
            <a:outerShdw blurRad="50800" dist="38100" dir="16200000"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Speech Bubble: Rectangle with Corners Rounded 18">
            <a:extLst>
              <a:ext uri="{FF2B5EF4-FFF2-40B4-BE49-F238E27FC236}">
                <a16:creationId xmlns:a16="http://schemas.microsoft.com/office/drawing/2014/main" id="{A95BA9B7-7785-A7EE-2140-19AB01E69D6F}"/>
              </a:ext>
            </a:extLst>
          </p:cNvPr>
          <p:cNvSpPr/>
          <p:nvPr/>
        </p:nvSpPr>
        <p:spPr>
          <a:xfrm>
            <a:off x="370528" y="1370090"/>
            <a:ext cx="2086334" cy="642197"/>
          </a:xfrm>
          <a:custGeom>
            <a:avLst/>
            <a:gdLst>
              <a:gd name="connsiteX0" fmla="*/ 0 w 2086334"/>
              <a:gd name="connsiteY0" fmla="*/ 107035 h 642197"/>
              <a:gd name="connsiteX1" fmla="*/ 107035 w 2086334"/>
              <a:gd name="connsiteY1" fmla="*/ 0 h 642197"/>
              <a:gd name="connsiteX2" fmla="*/ 347722 w 2086334"/>
              <a:gd name="connsiteY2" fmla="*/ 0 h 642197"/>
              <a:gd name="connsiteX3" fmla="*/ 347722 w 2086334"/>
              <a:gd name="connsiteY3" fmla="*/ 0 h 642197"/>
              <a:gd name="connsiteX4" fmla="*/ 869306 w 2086334"/>
              <a:gd name="connsiteY4" fmla="*/ 0 h 642197"/>
              <a:gd name="connsiteX5" fmla="*/ 1402103 w 2086334"/>
              <a:gd name="connsiteY5" fmla="*/ 0 h 642197"/>
              <a:gd name="connsiteX6" fmla="*/ 1979299 w 2086334"/>
              <a:gd name="connsiteY6" fmla="*/ 0 h 642197"/>
              <a:gd name="connsiteX7" fmla="*/ 2086334 w 2086334"/>
              <a:gd name="connsiteY7" fmla="*/ 107035 h 642197"/>
              <a:gd name="connsiteX8" fmla="*/ 2086334 w 2086334"/>
              <a:gd name="connsiteY8" fmla="*/ 374615 h 642197"/>
              <a:gd name="connsiteX9" fmla="*/ 2086334 w 2086334"/>
              <a:gd name="connsiteY9" fmla="*/ 374615 h 642197"/>
              <a:gd name="connsiteX10" fmla="*/ 2086334 w 2086334"/>
              <a:gd name="connsiteY10" fmla="*/ 535164 h 642197"/>
              <a:gd name="connsiteX11" fmla="*/ 2086334 w 2086334"/>
              <a:gd name="connsiteY11" fmla="*/ 535162 h 642197"/>
              <a:gd name="connsiteX12" fmla="*/ 1979299 w 2086334"/>
              <a:gd name="connsiteY12" fmla="*/ 642197 h 642197"/>
              <a:gd name="connsiteX13" fmla="*/ 1457602 w 2086334"/>
              <a:gd name="connsiteY13" fmla="*/ 642197 h 642197"/>
              <a:gd name="connsiteX14" fmla="*/ 869306 w 2086334"/>
              <a:gd name="connsiteY14" fmla="*/ 642197 h 642197"/>
              <a:gd name="connsiteX15" fmla="*/ 399888 w 2086334"/>
              <a:gd name="connsiteY15" fmla="*/ 867332 h 642197"/>
              <a:gd name="connsiteX16" fmla="*/ 347722 w 2086334"/>
              <a:gd name="connsiteY16" fmla="*/ 642197 h 642197"/>
              <a:gd name="connsiteX17" fmla="*/ 107035 w 2086334"/>
              <a:gd name="connsiteY17" fmla="*/ 642197 h 642197"/>
              <a:gd name="connsiteX18" fmla="*/ 0 w 2086334"/>
              <a:gd name="connsiteY18" fmla="*/ 535162 h 642197"/>
              <a:gd name="connsiteX19" fmla="*/ 0 w 2086334"/>
              <a:gd name="connsiteY19" fmla="*/ 535164 h 642197"/>
              <a:gd name="connsiteX20" fmla="*/ 0 w 2086334"/>
              <a:gd name="connsiteY20" fmla="*/ 374615 h 642197"/>
              <a:gd name="connsiteX21" fmla="*/ 0 w 2086334"/>
              <a:gd name="connsiteY21" fmla="*/ 374615 h 642197"/>
              <a:gd name="connsiteX22" fmla="*/ 0 w 2086334"/>
              <a:gd name="connsiteY22" fmla="*/ 107035 h 642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086334" h="642197" extrusionOk="0">
                <a:moveTo>
                  <a:pt x="0" y="107035"/>
                </a:moveTo>
                <a:cubicBezTo>
                  <a:pt x="11526" y="49036"/>
                  <a:pt x="55560" y="9439"/>
                  <a:pt x="107035" y="0"/>
                </a:cubicBezTo>
                <a:cubicBezTo>
                  <a:pt x="224429" y="-28040"/>
                  <a:pt x="251438" y="17205"/>
                  <a:pt x="347722" y="0"/>
                </a:cubicBezTo>
                <a:lnTo>
                  <a:pt x="347722" y="0"/>
                </a:lnTo>
                <a:cubicBezTo>
                  <a:pt x="505933" y="-27078"/>
                  <a:pt x="693924" y="54710"/>
                  <a:pt x="869306" y="0"/>
                </a:cubicBezTo>
                <a:cubicBezTo>
                  <a:pt x="1049890" y="-18725"/>
                  <a:pt x="1251148" y="63881"/>
                  <a:pt x="1402103" y="0"/>
                </a:cubicBezTo>
                <a:cubicBezTo>
                  <a:pt x="1553058" y="-63881"/>
                  <a:pt x="1818226" y="45473"/>
                  <a:pt x="1979299" y="0"/>
                </a:cubicBezTo>
                <a:cubicBezTo>
                  <a:pt x="2039587" y="1274"/>
                  <a:pt x="2087084" y="55071"/>
                  <a:pt x="2086334" y="107035"/>
                </a:cubicBezTo>
                <a:cubicBezTo>
                  <a:pt x="2113664" y="230531"/>
                  <a:pt x="2059156" y="248252"/>
                  <a:pt x="2086334" y="374615"/>
                </a:cubicBezTo>
                <a:lnTo>
                  <a:pt x="2086334" y="374615"/>
                </a:lnTo>
                <a:cubicBezTo>
                  <a:pt x="2086575" y="416531"/>
                  <a:pt x="2077686" y="502650"/>
                  <a:pt x="2086334" y="535164"/>
                </a:cubicBezTo>
                <a:lnTo>
                  <a:pt x="2086334" y="535162"/>
                </a:lnTo>
                <a:cubicBezTo>
                  <a:pt x="2087542" y="603011"/>
                  <a:pt x="2042946" y="637307"/>
                  <a:pt x="1979299" y="642197"/>
                </a:cubicBezTo>
                <a:cubicBezTo>
                  <a:pt x="1818363" y="662676"/>
                  <a:pt x="1659313" y="624292"/>
                  <a:pt x="1457602" y="642197"/>
                </a:cubicBezTo>
                <a:cubicBezTo>
                  <a:pt x="1255891" y="660102"/>
                  <a:pt x="1077121" y="626140"/>
                  <a:pt x="869306" y="642197"/>
                </a:cubicBezTo>
                <a:cubicBezTo>
                  <a:pt x="658858" y="789333"/>
                  <a:pt x="551518" y="726992"/>
                  <a:pt x="399888" y="867332"/>
                </a:cubicBezTo>
                <a:cubicBezTo>
                  <a:pt x="369041" y="797508"/>
                  <a:pt x="366172" y="685825"/>
                  <a:pt x="347722" y="642197"/>
                </a:cubicBezTo>
                <a:cubicBezTo>
                  <a:pt x="283909" y="664947"/>
                  <a:pt x="179023" y="637544"/>
                  <a:pt x="107035" y="642197"/>
                </a:cubicBezTo>
                <a:cubicBezTo>
                  <a:pt x="52839" y="636832"/>
                  <a:pt x="4953" y="599585"/>
                  <a:pt x="0" y="535162"/>
                </a:cubicBezTo>
                <a:lnTo>
                  <a:pt x="0" y="535164"/>
                </a:lnTo>
                <a:cubicBezTo>
                  <a:pt x="-16130" y="460605"/>
                  <a:pt x="5293" y="439957"/>
                  <a:pt x="0" y="374615"/>
                </a:cubicBezTo>
                <a:lnTo>
                  <a:pt x="0" y="374615"/>
                </a:lnTo>
                <a:cubicBezTo>
                  <a:pt x="-16959" y="314975"/>
                  <a:pt x="14334" y="173189"/>
                  <a:pt x="0" y="107035"/>
                </a:cubicBezTo>
                <a:close/>
              </a:path>
            </a:pathLst>
          </a:custGeom>
          <a:noFill/>
          <a:ln w="57150"/>
          <a:effectLst>
            <a:outerShdw blurRad="50800" dist="38100" dir="16200000"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peech Bubble: Rectangle with Corners Rounded 11">
            <a:extLst>
              <a:ext uri="{FF2B5EF4-FFF2-40B4-BE49-F238E27FC236}">
                <a16:creationId xmlns:a16="http://schemas.microsoft.com/office/drawing/2014/main" id="{8A6C618A-233A-CB5D-91BA-B3FC28E882AA}"/>
              </a:ext>
            </a:extLst>
          </p:cNvPr>
          <p:cNvSpPr/>
          <p:nvPr/>
        </p:nvSpPr>
        <p:spPr>
          <a:xfrm>
            <a:off x="4165312" y="1423337"/>
            <a:ext cx="3506223" cy="1077219"/>
          </a:xfrm>
          <a:custGeom>
            <a:avLst/>
            <a:gdLst>
              <a:gd name="connsiteX0" fmla="*/ 0 w 3506223"/>
              <a:gd name="connsiteY0" fmla="*/ 179540 h 1077219"/>
              <a:gd name="connsiteX1" fmla="*/ 179540 w 3506223"/>
              <a:gd name="connsiteY1" fmla="*/ 0 h 1077219"/>
              <a:gd name="connsiteX2" fmla="*/ 645979 w 3506223"/>
              <a:gd name="connsiteY2" fmla="*/ 0 h 1077219"/>
              <a:gd name="connsiteX3" fmla="*/ 1093761 w 3506223"/>
              <a:gd name="connsiteY3" fmla="*/ 0 h 1077219"/>
              <a:gd name="connsiteX4" fmla="*/ 1578858 w 3506223"/>
              <a:gd name="connsiteY4" fmla="*/ 0 h 1077219"/>
              <a:gd name="connsiteX5" fmla="*/ 2045297 w 3506223"/>
              <a:gd name="connsiteY5" fmla="*/ 0 h 1077219"/>
              <a:gd name="connsiteX6" fmla="*/ 2045297 w 3506223"/>
              <a:gd name="connsiteY6" fmla="*/ 0 h 1077219"/>
              <a:gd name="connsiteX7" fmla="*/ 2501106 w 3506223"/>
              <a:gd name="connsiteY7" fmla="*/ 0 h 1077219"/>
              <a:gd name="connsiteX8" fmla="*/ 2921853 w 3506223"/>
              <a:gd name="connsiteY8" fmla="*/ 0 h 1077219"/>
              <a:gd name="connsiteX9" fmla="*/ 3326683 w 3506223"/>
              <a:gd name="connsiteY9" fmla="*/ 0 h 1077219"/>
              <a:gd name="connsiteX10" fmla="*/ 3506223 w 3506223"/>
              <a:gd name="connsiteY10" fmla="*/ 179540 h 1077219"/>
              <a:gd name="connsiteX11" fmla="*/ 3506223 w 3506223"/>
              <a:gd name="connsiteY11" fmla="*/ 628378 h 1077219"/>
              <a:gd name="connsiteX12" fmla="*/ 3506223 w 3506223"/>
              <a:gd name="connsiteY12" fmla="*/ 628378 h 1077219"/>
              <a:gd name="connsiteX13" fmla="*/ 3506223 w 3506223"/>
              <a:gd name="connsiteY13" fmla="*/ 897683 h 1077219"/>
              <a:gd name="connsiteX14" fmla="*/ 3506223 w 3506223"/>
              <a:gd name="connsiteY14" fmla="*/ 897679 h 1077219"/>
              <a:gd name="connsiteX15" fmla="*/ 3326683 w 3506223"/>
              <a:gd name="connsiteY15" fmla="*/ 1077219 h 1077219"/>
              <a:gd name="connsiteX16" fmla="*/ 2921853 w 3506223"/>
              <a:gd name="connsiteY16" fmla="*/ 1077219 h 1077219"/>
              <a:gd name="connsiteX17" fmla="*/ 3096661 w 3506223"/>
              <a:gd name="connsiteY17" fmla="*/ 1502925 h 1077219"/>
              <a:gd name="connsiteX18" fmla="*/ 2549952 w 3506223"/>
              <a:gd name="connsiteY18" fmla="*/ 1281558 h 1077219"/>
              <a:gd name="connsiteX19" fmla="*/ 2045297 w 3506223"/>
              <a:gd name="connsiteY19" fmla="*/ 1077219 h 1077219"/>
              <a:gd name="connsiteX20" fmla="*/ 1597515 w 3506223"/>
              <a:gd name="connsiteY20" fmla="*/ 1077219 h 1077219"/>
              <a:gd name="connsiteX21" fmla="*/ 1187049 w 3506223"/>
              <a:gd name="connsiteY21" fmla="*/ 1077219 h 1077219"/>
              <a:gd name="connsiteX22" fmla="*/ 776582 w 3506223"/>
              <a:gd name="connsiteY22" fmla="*/ 1077219 h 1077219"/>
              <a:gd name="connsiteX23" fmla="*/ 179540 w 3506223"/>
              <a:gd name="connsiteY23" fmla="*/ 1077219 h 1077219"/>
              <a:gd name="connsiteX24" fmla="*/ 0 w 3506223"/>
              <a:gd name="connsiteY24" fmla="*/ 897679 h 1077219"/>
              <a:gd name="connsiteX25" fmla="*/ 0 w 3506223"/>
              <a:gd name="connsiteY25" fmla="*/ 897683 h 1077219"/>
              <a:gd name="connsiteX26" fmla="*/ 0 w 3506223"/>
              <a:gd name="connsiteY26" fmla="*/ 628378 h 1077219"/>
              <a:gd name="connsiteX27" fmla="*/ 0 w 3506223"/>
              <a:gd name="connsiteY27" fmla="*/ 628378 h 1077219"/>
              <a:gd name="connsiteX28" fmla="*/ 0 w 3506223"/>
              <a:gd name="connsiteY28" fmla="*/ 179540 h 1077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506223" h="1077219" extrusionOk="0">
                <a:moveTo>
                  <a:pt x="0" y="179540"/>
                </a:moveTo>
                <a:cubicBezTo>
                  <a:pt x="11377" y="81484"/>
                  <a:pt x="81828" y="1785"/>
                  <a:pt x="179540" y="0"/>
                </a:cubicBezTo>
                <a:cubicBezTo>
                  <a:pt x="309217" y="-29045"/>
                  <a:pt x="505973" y="12205"/>
                  <a:pt x="645979" y="0"/>
                </a:cubicBezTo>
                <a:cubicBezTo>
                  <a:pt x="785985" y="-12205"/>
                  <a:pt x="902701" y="28685"/>
                  <a:pt x="1093761" y="0"/>
                </a:cubicBezTo>
                <a:cubicBezTo>
                  <a:pt x="1284821" y="-28685"/>
                  <a:pt x="1466061" y="54877"/>
                  <a:pt x="1578858" y="0"/>
                </a:cubicBezTo>
                <a:cubicBezTo>
                  <a:pt x="1691655" y="-54877"/>
                  <a:pt x="1861510" y="38623"/>
                  <a:pt x="2045297" y="0"/>
                </a:cubicBezTo>
                <a:lnTo>
                  <a:pt x="2045297" y="0"/>
                </a:lnTo>
                <a:cubicBezTo>
                  <a:pt x="2271063" y="-49100"/>
                  <a:pt x="2289296" y="30599"/>
                  <a:pt x="2501106" y="0"/>
                </a:cubicBezTo>
                <a:cubicBezTo>
                  <a:pt x="2712916" y="-30599"/>
                  <a:pt x="2798720" y="1279"/>
                  <a:pt x="2921853" y="0"/>
                </a:cubicBezTo>
                <a:cubicBezTo>
                  <a:pt x="3087199" y="-19125"/>
                  <a:pt x="3125945" y="12532"/>
                  <a:pt x="3326683" y="0"/>
                </a:cubicBezTo>
                <a:cubicBezTo>
                  <a:pt x="3422014" y="906"/>
                  <a:pt x="3495267" y="94639"/>
                  <a:pt x="3506223" y="179540"/>
                </a:cubicBezTo>
                <a:cubicBezTo>
                  <a:pt x="3533216" y="367263"/>
                  <a:pt x="3500308" y="428672"/>
                  <a:pt x="3506223" y="628378"/>
                </a:cubicBezTo>
                <a:lnTo>
                  <a:pt x="3506223" y="628378"/>
                </a:lnTo>
                <a:cubicBezTo>
                  <a:pt x="3530640" y="730441"/>
                  <a:pt x="3479055" y="786275"/>
                  <a:pt x="3506223" y="897683"/>
                </a:cubicBezTo>
                <a:lnTo>
                  <a:pt x="3506223" y="897679"/>
                </a:lnTo>
                <a:cubicBezTo>
                  <a:pt x="3530889" y="992602"/>
                  <a:pt x="3408540" y="1072603"/>
                  <a:pt x="3326683" y="1077219"/>
                </a:cubicBezTo>
                <a:cubicBezTo>
                  <a:pt x="3158883" y="1124574"/>
                  <a:pt x="3016060" y="1075692"/>
                  <a:pt x="2921853" y="1077219"/>
                </a:cubicBezTo>
                <a:cubicBezTo>
                  <a:pt x="3049379" y="1260402"/>
                  <a:pt x="3009617" y="1420387"/>
                  <a:pt x="3096661" y="1502925"/>
                </a:cubicBezTo>
                <a:cubicBezTo>
                  <a:pt x="2943339" y="1464978"/>
                  <a:pt x="2812583" y="1342020"/>
                  <a:pt x="2549952" y="1281558"/>
                </a:cubicBezTo>
                <a:cubicBezTo>
                  <a:pt x="2287321" y="1221096"/>
                  <a:pt x="2279432" y="1104093"/>
                  <a:pt x="2045297" y="1077219"/>
                </a:cubicBezTo>
                <a:cubicBezTo>
                  <a:pt x="1830803" y="1095790"/>
                  <a:pt x="1712353" y="1060762"/>
                  <a:pt x="1597515" y="1077219"/>
                </a:cubicBezTo>
                <a:cubicBezTo>
                  <a:pt x="1482677" y="1093676"/>
                  <a:pt x="1315200" y="1062991"/>
                  <a:pt x="1187049" y="1077219"/>
                </a:cubicBezTo>
                <a:cubicBezTo>
                  <a:pt x="1058898" y="1091447"/>
                  <a:pt x="917408" y="1029876"/>
                  <a:pt x="776582" y="1077219"/>
                </a:cubicBezTo>
                <a:cubicBezTo>
                  <a:pt x="635756" y="1124562"/>
                  <a:pt x="457062" y="1029880"/>
                  <a:pt x="179540" y="1077219"/>
                </a:cubicBezTo>
                <a:cubicBezTo>
                  <a:pt x="85840" y="1084104"/>
                  <a:pt x="16566" y="1009775"/>
                  <a:pt x="0" y="897679"/>
                </a:cubicBezTo>
                <a:lnTo>
                  <a:pt x="0" y="897683"/>
                </a:lnTo>
                <a:cubicBezTo>
                  <a:pt x="-22853" y="794693"/>
                  <a:pt x="8228" y="745133"/>
                  <a:pt x="0" y="628378"/>
                </a:cubicBezTo>
                <a:lnTo>
                  <a:pt x="0" y="628378"/>
                </a:lnTo>
                <a:cubicBezTo>
                  <a:pt x="-21242" y="520213"/>
                  <a:pt x="42705" y="327672"/>
                  <a:pt x="0" y="179540"/>
                </a:cubicBezTo>
                <a:close/>
              </a:path>
            </a:pathLst>
          </a:custGeom>
          <a:noFill/>
          <a:ln w="57150">
            <a:solidFill>
              <a:srgbClr val="00B050"/>
            </a:solidFill>
          </a:ln>
          <a:effectLst>
            <a:outerShdw blurRad="50800" dist="38100" dir="16200000"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a:extLst>
              <a:ext uri="{FF2B5EF4-FFF2-40B4-BE49-F238E27FC236}">
                <a16:creationId xmlns:a16="http://schemas.microsoft.com/office/drawing/2014/main" id="{B142C19A-4A26-7CC7-83BE-E61FF32BB612}"/>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4492" b="99609" l="8887" r="89844">
                        <a14:foregroundMark x1="39063" y1="6510" x2="54102" y2="7943"/>
                        <a14:foregroundMark x1="8984" y1="79427" x2="8984" y2="79427"/>
                        <a14:foregroundMark x1="18262" y1="87630" x2="16797" y2="95117"/>
                        <a14:foregroundMark x1="17480" y1="96354" x2="18750" y2="98633"/>
                        <a14:foregroundMark x1="50684" y1="4557" x2="50684" y2="4557"/>
                        <a14:foregroundMark x1="27246" y1="99284" x2="50195" y2="98893"/>
                        <a14:foregroundMark x1="50195" y1="98893" x2="77344" y2="99609"/>
                      </a14:backgroundRemoval>
                    </a14:imgEffect>
                  </a14:imgLayer>
                </a14:imgProps>
              </a:ext>
              <a:ext uri="{28A0092B-C50C-407E-A947-70E740481C1C}">
                <a14:useLocalDpi xmlns:a14="http://schemas.microsoft.com/office/drawing/2010/main"/>
              </a:ext>
            </a:extLst>
          </a:blip>
          <a:stretch>
            <a:fillRect/>
          </a:stretch>
        </p:blipFill>
        <p:spPr>
          <a:xfrm>
            <a:off x="-114380" y="2190815"/>
            <a:ext cx="1968456" cy="2952685"/>
          </a:xfrm>
          <a:prstGeom prst="rect">
            <a:avLst/>
          </a:prstGeom>
          <a:effectLst>
            <a:outerShdw blurRad="50800" dist="38100" dir="16200000" rotWithShape="0">
              <a:prstClr val="black">
                <a:alpha val="40000"/>
              </a:prstClr>
            </a:outerShdw>
          </a:effectLst>
        </p:spPr>
      </p:pic>
      <p:pic>
        <p:nvPicPr>
          <p:cNvPr id="3" name="Picture 2">
            <a:extLst>
              <a:ext uri="{FF2B5EF4-FFF2-40B4-BE49-F238E27FC236}">
                <a16:creationId xmlns:a16="http://schemas.microsoft.com/office/drawing/2014/main" id="{84616F62-FBB8-FF64-9F72-BEFD17B7EF0F}"/>
              </a:ext>
            </a:extLst>
          </p:cNvPr>
          <p:cNvPicPr>
            <a:picLocks noChangeAspect="1"/>
          </p:cNvPicPr>
          <p:nvPr/>
        </p:nvPicPr>
        <p:blipFill>
          <a:blip r:embed="rId5" cstate="email">
            <a:extLst>
              <a:ext uri="{BEBA8EAE-BF5A-486C-A8C5-ECC9F3942E4B}">
                <a14:imgProps xmlns:a14="http://schemas.microsoft.com/office/drawing/2010/main">
                  <a14:imgLayer r:embed="rId6">
                    <a14:imgEffect>
                      <a14:backgroundRemoval t="3581" b="97917" l="6641" r="89844">
                        <a14:foregroundMark x1="57031" y1="74870" x2="37695" y2="82682"/>
                        <a14:foregroundMark x1="37695" y1="82682" x2="37305" y2="82682"/>
                        <a14:foregroundMark x1="32715" y1="64193" x2="44824" y2="69596"/>
                        <a14:foregroundMark x1="44824" y1="69596" x2="79688" y2="95573"/>
                        <a14:foregroundMark x1="80371" y1="80664" x2="64648" y2="64974"/>
                        <a14:foregroundMark x1="64648" y1="64974" x2="47363" y2="63086"/>
                        <a14:foregroundMark x1="47363" y1="63086" x2="23047" y2="66667"/>
                        <a14:foregroundMark x1="23047" y1="66667" x2="9180" y2="93164"/>
                        <a14:foregroundMark x1="9180" y1="93164" x2="27441" y2="93424"/>
                        <a14:foregroundMark x1="27441" y1="93424" x2="32715" y2="92904"/>
                        <a14:foregroundMark x1="59668" y1="73112" x2="43848" y2="87174"/>
                        <a14:foregroundMark x1="43848" y1="87174" x2="76172" y2="76693"/>
                        <a14:foregroundMark x1="76172" y1="76693" x2="45703" y2="68229"/>
                        <a14:foregroundMark x1="45703" y1="68229" x2="34961" y2="72201"/>
                        <a14:foregroundMark x1="38379" y1="72005" x2="37891" y2="95898"/>
                        <a14:foregroundMark x1="37891" y1="95898" x2="48047" y2="81576"/>
                        <a14:foregroundMark x1="48047" y1="81576" x2="15625" y2="72461"/>
                        <a14:foregroundMark x1="69629" y1="94857" x2="54980" y2="97917"/>
                        <a14:foregroundMark x1="54980" y1="97917" x2="26660" y2="97526"/>
                        <a14:foregroundMark x1="44043" y1="34635" x2="43359" y2="36458"/>
                        <a14:foregroundMark x1="45020" y1="47135" x2="64160" y2="49219"/>
                        <a14:foregroundMark x1="64160" y1="49219" x2="66309" y2="48438"/>
                        <a14:foregroundMark x1="54004" y1="49805" x2="41309" y2="45573"/>
                        <a14:foregroundMark x1="41309" y1="45573" x2="41309" y2="45573"/>
                        <a14:foregroundMark x1="66309" y1="34440" x2="66016" y2="23568"/>
                        <a14:foregroundMark x1="70703" y1="13802" x2="38672" y2="8203"/>
                        <a14:foregroundMark x1="48633" y1="4232" x2="50293" y2="3581"/>
                        <a14:foregroundMark x1="58008" y1="3581" x2="58008" y2="3581"/>
                        <a14:foregroundMark x1="42285" y1="3581" x2="42285" y2="3581"/>
                        <a14:foregroundMark x1="6641" y1="83789" x2="6641" y2="83789"/>
                      </a14:backgroundRemoval>
                    </a14:imgEffect>
                  </a14:imgLayer>
                </a14:imgProps>
              </a:ext>
              <a:ext uri="{28A0092B-C50C-407E-A947-70E740481C1C}">
                <a14:useLocalDpi xmlns:a14="http://schemas.microsoft.com/office/drawing/2010/main"/>
              </a:ext>
            </a:extLst>
          </a:blip>
          <a:stretch>
            <a:fillRect/>
          </a:stretch>
        </p:blipFill>
        <p:spPr>
          <a:xfrm flipH="1">
            <a:off x="7131468" y="2355726"/>
            <a:ext cx="1858515" cy="2787774"/>
          </a:xfrm>
          <a:prstGeom prst="rect">
            <a:avLst/>
          </a:prstGeom>
          <a:effectLst>
            <a:outerShdw blurRad="50800" dist="38100" dir="16200000" rotWithShape="0">
              <a:prstClr val="black">
                <a:alpha val="40000"/>
              </a:prstClr>
            </a:outerShdw>
          </a:effectLst>
        </p:spPr>
      </p:pic>
      <p:sp>
        <p:nvSpPr>
          <p:cNvPr id="9" name="TextBox 8">
            <a:extLst>
              <a:ext uri="{FF2B5EF4-FFF2-40B4-BE49-F238E27FC236}">
                <a16:creationId xmlns:a16="http://schemas.microsoft.com/office/drawing/2014/main" id="{7FF43353-7CC4-D75E-F62B-D40422A7D43C}"/>
              </a:ext>
            </a:extLst>
          </p:cNvPr>
          <p:cNvSpPr txBox="1"/>
          <p:nvPr/>
        </p:nvSpPr>
        <p:spPr>
          <a:xfrm>
            <a:off x="4195457" y="1465161"/>
            <a:ext cx="3445932" cy="1077218"/>
          </a:xfrm>
          <a:prstGeom prst="rect">
            <a:avLst/>
          </a:prstGeom>
          <a:noFill/>
          <a:effectLst/>
        </p:spPr>
        <p:txBody>
          <a:bodyPr wrap="square" rtlCol="0">
            <a:spAutoFit/>
          </a:bodyPr>
          <a:lstStyle/>
          <a:p>
            <a:pPr algn="ctr"/>
            <a:r>
              <a:rPr lang="en-GB" sz="1600" dirty="0">
                <a:latin typeface="Arial" panose="020B0604020202020204" pitchFamily="34" charset="0"/>
                <a:cs typeface="Arial" panose="020B0604020202020204" pitchFamily="34" charset="0"/>
              </a:rPr>
              <a:t>Emotions will become more uncontrollable, and you might start falling out with friends more.</a:t>
            </a:r>
          </a:p>
          <a:p>
            <a:pPr algn="ctr"/>
            <a:endParaRPr lang="en-GB" sz="1600"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407E7A1-9BE7-85E4-B55D-0851346E7A73}"/>
              </a:ext>
            </a:extLst>
          </p:cNvPr>
          <p:cNvSpPr txBox="1"/>
          <p:nvPr/>
        </p:nvSpPr>
        <p:spPr>
          <a:xfrm>
            <a:off x="774490" y="25952"/>
            <a:ext cx="7128792" cy="954107"/>
          </a:xfrm>
          <a:prstGeom prst="rect">
            <a:avLst/>
          </a:prstGeom>
          <a:noFill/>
          <a:effectLst/>
        </p:spPr>
        <p:txBody>
          <a:bodyPr wrap="square">
            <a:spAutoFit/>
          </a:bodyPr>
          <a:lstStyle/>
          <a:p>
            <a:pPr algn="ctr"/>
            <a:r>
              <a:rPr lang="en-US" sz="2800" b="1" cap="none" spc="0"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How Relationships Can Change During Puberty.</a:t>
            </a:r>
          </a:p>
        </p:txBody>
      </p:sp>
      <p:sp>
        <p:nvSpPr>
          <p:cNvPr id="14" name="TextBox 13">
            <a:extLst>
              <a:ext uri="{FF2B5EF4-FFF2-40B4-BE49-F238E27FC236}">
                <a16:creationId xmlns:a16="http://schemas.microsoft.com/office/drawing/2014/main" id="{0FC2A540-67E1-E8B2-0635-52AC69EC6C5A}"/>
              </a:ext>
            </a:extLst>
          </p:cNvPr>
          <p:cNvSpPr txBox="1"/>
          <p:nvPr/>
        </p:nvSpPr>
        <p:spPr>
          <a:xfrm>
            <a:off x="1875080" y="3598118"/>
            <a:ext cx="1714246" cy="646331"/>
          </a:xfrm>
          <a:prstGeom prst="rect">
            <a:avLst/>
          </a:prstGeom>
          <a:noFill/>
          <a:effectLst/>
        </p:spPr>
        <p:txBody>
          <a:bodyPr wrap="square">
            <a:spAutoFit/>
          </a:bodyPr>
          <a:lstStyle/>
          <a:p>
            <a:r>
              <a:rPr lang="en-GB" dirty="0">
                <a:latin typeface="Arial" panose="020B0604020202020204" pitchFamily="34" charset="0"/>
                <a:cs typeface="Arial" panose="020B0604020202020204" pitchFamily="34" charset="0"/>
              </a:rPr>
              <a:t>Start to want more privacy</a:t>
            </a:r>
          </a:p>
        </p:txBody>
      </p:sp>
      <p:sp>
        <p:nvSpPr>
          <p:cNvPr id="20" name="TextBox 19">
            <a:extLst>
              <a:ext uri="{FF2B5EF4-FFF2-40B4-BE49-F238E27FC236}">
                <a16:creationId xmlns:a16="http://schemas.microsoft.com/office/drawing/2014/main" id="{B48BD6FD-9926-4D2F-D6CB-680FD6818EC3}"/>
              </a:ext>
            </a:extLst>
          </p:cNvPr>
          <p:cNvSpPr txBox="1"/>
          <p:nvPr/>
        </p:nvSpPr>
        <p:spPr>
          <a:xfrm>
            <a:off x="1617652" y="2180254"/>
            <a:ext cx="2417938" cy="923330"/>
          </a:xfrm>
          <a:prstGeom prst="rect">
            <a:avLst/>
          </a:prstGeom>
          <a:noFill/>
          <a:effectLst/>
        </p:spPr>
        <p:txBody>
          <a:bodyPr wrap="square">
            <a:spAutoFit/>
          </a:bodyPr>
          <a:lstStyle/>
          <a:p>
            <a:pPr algn="ctr"/>
            <a:r>
              <a:rPr lang="en-GB" dirty="0">
                <a:latin typeface="Arial" panose="020B0604020202020204" pitchFamily="34" charset="0"/>
                <a:cs typeface="Arial" panose="020B0604020202020204" pitchFamily="34" charset="0"/>
              </a:rPr>
              <a:t>Spending more time with friends rather than family</a:t>
            </a:r>
          </a:p>
        </p:txBody>
      </p:sp>
      <p:sp>
        <p:nvSpPr>
          <p:cNvPr id="22" name="TextBox 21">
            <a:extLst>
              <a:ext uri="{FF2B5EF4-FFF2-40B4-BE49-F238E27FC236}">
                <a16:creationId xmlns:a16="http://schemas.microsoft.com/office/drawing/2014/main" id="{479A6F0F-A119-5F92-3A42-CB2C62A7CADF}"/>
              </a:ext>
            </a:extLst>
          </p:cNvPr>
          <p:cNvSpPr txBox="1"/>
          <p:nvPr/>
        </p:nvSpPr>
        <p:spPr>
          <a:xfrm>
            <a:off x="685465" y="1347614"/>
            <a:ext cx="2086335" cy="646331"/>
          </a:xfrm>
          <a:prstGeom prst="rect">
            <a:avLst/>
          </a:prstGeom>
          <a:noFill/>
          <a:effectLst/>
        </p:spPr>
        <p:txBody>
          <a:bodyPr wrap="square">
            <a:spAutoFit/>
          </a:bodyPr>
          <a:lstStyle/>
          <a:p>
            <a:r>
              <a:rPr lang="en-GB" dirty="0">
                <a:latin typeface="Arial" panose="020B0604020202020204" pitchFamily="34" charset="0"/>
                <a:cs typeface="Arial" panose="020B0604020202020204" pitchFamily="34" charset="0"/>
              </a:rPr>
              <a:t>More independence</a:t>
            </a:r>
          </a:p>
        </p:txBody>
      </p:sp>
      <p:sp>
        <p:nvSpPr>
          <p:cNvPr id="23" name="Speech Bubble: Rectangle with Corners Rounded 22">
            <a:extLst>
              <a:ext uri="{FF2B5EF4-FFF2-40B4-BE49-F238E27FC236}">
                <a16:creationId xmlns:a16="http://schemas.microsoft.com/office/drawing/2014/main" id="{E2ADF9FE-AEDC-22DC-CC7D-674FB9A10867}"/>
              </a:ext>
            </a:extLst>
          </p:cNvPr>
          <p:cNvSpPr/>
          <p:nvPr/>
        </p:nvSpPr>
        <p:spPr>
          <a:xfrm>
            <a:off x="1617652" y="2179994"/>
            <a:ext cx="2417938" cy="954107"/>
          </a:xfrm>
          <a:custGeom>
            <a:avLst/>
            <a:gdLst>
              <a:gd name="connsiteX0" fmla="*/ 0 w 2417938"/>
              <a:gd name="connsiteY0" fmla="*/ 159021 h 954107"/>
              <a:gd name="connsiteX1" fmla="*/ 159021 w 2417938"/>
              <a:gd name="connsiteY1" fmla="*/ 0 h 954107"/>
              <a:gd name="connsiteX2" fmla="*/ 402990 w 2417938"/>
              <a:gd name="connsiteY2" fmla="*/ 0 h 954107"/>
              <a:gd name="connsiteX3" fmla="*/ 402990 w 2417938"/>
              <a:gd name="connsiteY3" fmla="*/ 0 h 954107"/>
              <a:gd name="connsiteX4" fmla="*/ 699187 w 2417938"/>
              <a:gd name="connsiteY4" fmla="*/ 0 h 954107"/>
              <a:gd name="connsiteX5" fmla="*/ 1007474 w 2417938"/>
              <a:gd name="connsiteY5" fmla="*/ 0 h 954107"/>
              <a:gd name="connsiteX6" fmla="*/ 1437136 w 2417938"/>
              <a:gd name="connsiteY6" fmla="*/ 0 h 954107"/>
              <a:gd name="connsiteX7" fmla="*/ 1841769 w 2417938"/>
              <a:gd name="connsiteY7" fmla="*/ 0 h 954107"/>
              <a:gd name="connsiteX8" fmla="*/ 2258917 w 2417938"/>
              <a:gd name="connsiteY8" fmla="*/ 0 h 954107"/>
              <a:gd name="connsiteX9" fmla="*/ 2417938 w 2417938"/>
              <a:gd name="connsiteY9" fmla="*/ 159021 h 954107"/>
              <a:gd name="connsiteX10" fmla="*/ 2417938 w 2417938"/>
              <a:gd name="connsiteY10" fmla="*/ 556562 h 954107"/>
              <a:gd name="connsiteX11" fmla="*/ 2417938 w 2417938"/>
              <a:gd name="connsiteY11" fmla="*/ 556562 h 954107"/>
              <a:gd name="connsiteX12" fmla="*/ 2417938 w 2417938"/>
              <a:gd name="connsiteY12" fmla="*/ 795089 h 954107"/>
              <a:gd name="connsiteX13" fmla="*/ 2417938 w 2417938"/>
              <a:gd name="connsiteY13" fmla="*/ 795086 h 954107"/>
              <a:gd name="connsiteX14" fmla="*/ 2258917 w 2417938"/>
              <a:gd name="connsiteY14" fmla="*/ 954107 h 954107"/>
              <a:gd name="connsiteX15" fmla="*/ 1816740 w 2417938"/>
              <a:gd name="connsiteY15" fmla="*/ 954107 h 954107"/>
              <a:gd name="connsiteX16" fmla="*/ 1424622 w 2417938"/>
              <a:gd name="connsiteY16" fmla="*/ 954107 h 954107"/>
              <a:gd name="connsiteX17" fmla="*/ 1007474 w 2417938"/>
              <a:gd name="connsiteY17" fmla="*/ 954107 h 954107"/>
              <a:gd name="connsiteX18" fmla="*/ 596328 w 2417938"/>
              <a:gd name="connsiteY18" fmla="*/ 1120457 h 954107"/>
              <a:gd name="connsiteX19" fmla="*/ 132696 w 2417938"/>
              <a:gd name="connsiteY19" fmla="*/ 1308043 h 954107"/>
              <a:gd name="connsiteX20" fmla="*/ 402990 w 2417938"/>
              <a:gd name="connsiteY20" fmla="*/ 954107 h 954107"/>
              <a:gd name="connsiteX21" fmla="*/ 159021 w 2417938"/>
              <a:gd name="connsiteY21" fmla="*/ 954107 h 954107"/>
              <a:gd name="connsiteX22" fmla="*/ 0 w 2417938"/>
              <a:gd name="connsiteY22" fmla="*/ 795086 h 954107"/>
              <a:gd name="connsiteX23" fmla="*/ 0 w 2417938"/>
              <a:gd name="connsiteY23" fmla="*/ 795089 h 954107"/>
              <a:gd name="connsiteX24" fmla="*/ 0 w 2417938"/>
              <a:gd name="connsiteY24" fmla="*/ 556562 h 954107"/>
              <a:gd name="connsiteX25" fmla="*/ 0 w 2417938"/>
              <a:gd name="connsiteY25" fmla="*/ 556562 h 954107"/>
              <a:gd name="connsiteX26" fmla="*/ 0 w 2417938"/>
              <a:gd name="connsiteY26" fmla="*/ 159021 h 95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417938" h="954107" extrusionOk="0">
                <a:moveTo>
                  <a:pt x="0" y="159021"/>
                </a:moveTo>
                <a:cubicBezTo>
                  <a:pt x="20989" y="73227"/>
                  <a:pt x="78442" y="8954"/>
                  <a:pt x="159021" y="0"/>
                </a:cubicBezTo>
                <a:cubicBezTo>
                  <a:pt x="254495" y="-22983"/>
                  <a:pt x="338630" y="11431"/>
                  <a:pt x="402990" y="0"/>
                </a:cubicBezTo>
                <a:lnTo>
                  <a:pt x="402990" y="0"/>
                </a:lnTo>
                <a:cubicBezTo>
                  <a:pt x="511925" y="-5675"/>
                  <a:pt x="601761" y="21826"/>
                  <a:pt x="699187" y="0"/>
                </a:cubicBezTo>
                <a:cubicBezTo>
                  <a:pt x="796613" y="-21826"/>
                  <a:pt x="937889" y="613"/>
                  <a:pt x="1007474" y="0"/>
                </a:cubicBezTo>
                <a:cubicBezTo>
                  <a:pt x="1115631" y="-37470"/>
                  <a:pt x="1277969" y="23500"/>
                  <a:pt x="1437136" y="0"/>
                </a:cubicBezTo>
                <a:cubicBezTo>
                  <a:pt x="1596303" y="-23500"/>
                  <a:pt x="1750591" y="38450"/>
                  <a:pt x="1841769" y="0"/>
                </a:cubicBezTo>
                <a:cubicBezTo>
                  <a:pt x="1932947" y="-38450"/>
                  <a:pt x="2168652" y="47929"/>
                  <a:pt x="2258917" y="0"/>
                </a:cubicBezTo>
                <a:cubicBezTo>
                  <a:pt x="2330967" y="17687"/>
                  <a:pt x="2401868" y="65517"/>
                  <a:pt x="2417938" y="159021"/>
                </a:cubicBezTo>
                <a:cubicBezTo>
                  <a:pt x="2433059" y="276736"/>
                  <a:pt x="2411744" y="388789"/>
                  <a:pt x="2417938" y="556562"/>
                </a:cubicBezTo>
                <a:lnTo>
                  <a:pt x="2417938" y="556562"/>
                </a:lnTo>
                <a:cubicBezTo>
                  <a:pt x="2436531" y="673311"/>
                  <a:pt x="2400613" y="685551"/>
                  <a:pt x="2417938" y="795089"/>
                </a:cubicBezTo>
                <a:lnTo>
                  <a:pt x="2417938" y="795086"/>
                </a:lnTo>
                <a:cubicBezTo>
                  <a:pt x="2413615" y="876009"/>
                  <a:pt x="2356266" y="950871"/>
                  <a:pt x="2258917" y="954107"/>
                </a:cubicBezTo>
                <a:cubicBezTo>
                  <a:pt x="2098248" y="968681"/>
                  <a:pt x="1933003" y="930273"/>
                  <a:pt x="1816740" y="954107"/>
                </a:cubicBezTo>
                <a:cubicBezTo>
                  <a:pt x="1700477" y="977941"/>
                  <a:pt x="1535072" y="936886"/>
                  <a:pt x="1424622" y="954107"/>
                </a:cubicBezTo>
                <a:cubicBezTo>
                  <a:pt x="1314172" y="971328"/>
                  <a:pt x="1207870" y="905303"/>
                  <a:pt x="1007474" y="954107"/>
                </a:cubicBezTo>
                <a:cubicBezTo>
                  <a:pt x="862376" y="1053463"/>
                  <a:pt x="782925" y="1031647"/>
                  <a:pt x="596328" y="1120457"/>
                </a:cubicBezTo>
                <a:cubicBezTo>
                  <a:pt x="409731" y="1209267"/>
                  <a:pt x="316890" y="1207209"/>
                  <a:pt x="132696" y="1308043"/>
                </a:cubicBezTo>
                <a:cubicBezTo>
                  <a:pt x="209952" y="1127879"/>
                  <a:pt x="373914" y="1067941"/>
                  <a:pt x="402990" y="954107"/>
                </a:cubicBezTo>
                <a:cubicBezTo>
                  <a:pt x="308859" y="961376"/>
                  <a:pt x="258176" y="942527"/>
                  <a:pt x="159021" y="954107"/>
                </a:cubicBezTo>
                <a:cubicBezTo>
                  <a:pt x="71624" y="958639"/>
                  <a:pt x="18188" y="877423"/>
                  <a:pt x="0" y="795086"/>
                </a:cubicBezTo>
                <a:lnTo>
                  <a:pt x="0" y="795089"/>
                </a:lnTo>
                <a:cubicBezTo>
                  <a:pt x="-25860" y="693299"/>
                  <a:pt x="1224" y="655814"/>
                  <a:pt x="0" y="556562"/>
                </a:cubicBezTo>
                <a:lnTo>
                  <a:pt x="0" y="556562"/>
                </a:lnTo>
                <a:cubicBezTo>
                  <a:pt x="-27317" y="432834"/>
                  <a:pt x="38959" y="350547"/>
                  <a:pt x="0" y="159021"/>
                </a:cubicBezTo>
                <a:close/>
              </a:path>
            </a:pathLst>
          </a:custGeom>
          <a:noFill/>
          <a:ln w="57150">
            <a:solidFill>
              <a:schemeClr val="accent2"/>
            </a:solidFill>
          </a:ln>
          <a:effectLst>
            <a:outerShdw blurRad="50800" dist="38100" dir="16200000"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838862FB-24ED-2106-1986-9749AAA1FBB7}"/>
              </a:ext>
            </a:extLst>
          </p:cNvPr>
          <p:cNvSpPr txBox="1"/>
          <p:nvPr/>
        </p:nvSpPr>
        <p:spPr>
          <a:xfrm>
            <a:off x="4548740" y="3582729"/>
            <a:ext cx="2417899" cy="830997"/>
          </a:xfrm>
          <a:prstGeom prst="rect">
            <a:avLst/>
          </a:prstGeom>
          <a:noFill/>
          <a:effectLst/>
        </p:spPr>
        <p:txBody>
          <a:bodyPr wrap="square">
            <a:spAutoFit/>
          </a:bodyPr>
          <a:lstStyle/>
          <a:p>
            <a:pPr algn="ctr"/>
            <a:r>
              <a:rPr lang="en-GB" sz="1600" dirty="0">
                <a:latin typeface="Arial" panose="020B0604020202020204" pitchFamily="34" charset="0"/>
                <a:cs typeface="Arial" panose="020B0604020202020204" pitchFamily="34" charset="0"/>
              </a:rPr>
              <a:t>You start to become led more towards “friends” behaviours and actions.</a:t>
            </a:r>
          </a:p>
        </p:txBody>
      </p:sp>
      <p:sp>
        <p:nvSpPr>
          <p:cNvPr id="28" name="Speech Bubble: Rectangle with Corners Rounded 27">
            <a:extLst>
              <a:ext uri="{FF2B5EF4-FFF2-40B4-BE49-F238E27FC236}">
                <a16:creationId xmlns:a16="http://schemas.microsoft.com/office/drawing/2014/main" id="{C5BD1EF3-AFC8-3A62-884D-00EFE9EBB0FC}"/>
              </a:ext>
            </a:extLst>
          </p:cNvPr>
          <p:cNvSpPr/>
          <p:nvPr/>
        </p:nvSpPr>
        <p:spPr>
          <a:xfrm>
            <a:off x="1541405" y="1218600"/>
            <a:ext cx="5849272" cy="1634817"/>
          </a:xfrm>
          <a:custGeom>
            <a:avLst/>
            <a:gdLst>
              <a:gd name="connsiteX0" fmla="*/ 0 w 5849272"/>
              <a:gd name="connsiteY0" fmla="*/ 272475 h 1634817"/>
              <a:gd name="connsiteX1" fmla="*/ 272475 w 5849272"/>
              <a:gd name="connsiteY1" fmla="*/ 0 h 1634817"/>
              <a:gd name="connsiteX2" fmla="*/ 623677 w 5849272"/>
              <a:gd name="connsiteY2" fmla="*/ 0 h 1634817"/>
              <a:gd name="connsiteX3" fmla="*/ 974879 w 5849272"/>
              <a:gd name="connsiteY3" fmla="*/ 0 h 1634817"/>
              <a:gd name="connsiteX4" fmla="*/ 974879 w 5849272"/>
              <a:gd name="connsiteY4" fmla="*/ 0 h 1634817"/>
              <a:gd name="connsiteX5" fmla="*/ 1476942 w 5849272"/>
              <a:gd name="connsiteY5" fmla="*/ 0 h 1634817"/>
              <a:gd name="connsiteX6" fmla="*/ 1979004 w 5849272"/>
              <a:gd name="connsiteY6" fmla="*/ 0 h 1634817"/>
              <a:gd name="connsiteX7" fmla="*/ 2437197 w 5849272"/>
              <a:gd name="connsiteY7" fmla="*/ 0 h 1634817"/>
              <a:gd name="connsiteX8" fmla="*/ 2929068 w 5849272"/>
              <a:gd name="connsiteY8" fmla="*/ 0 h 1634817"/>
              <a:gd name="connsiteX9" fmla="*/ 3483730 w 5849272"/>
              <a:gd name="connsiteY9" fmla="*/ 0 h 1634817"/>
              <a:gd name="connsiteX10" fmla="*/ 3975601 w 5849272"/>
              <a:gd name="connsiteY10" fmla="*/ 0 h 1634817"/>
              <a:gd name="connsiteX11" fmla="*/ 4404680 w 5849272"/>
              <a:gd name="connsiteY11" fmla="*/ 0 h 1634817"/>
              <a:gd name="connsiteX12" fmla="*/ 4865154 w 5849272"/>
              <a:gd name="connsiteY12" fmla="*/ 0 h 1634817"/>
              <a:gd name="connsiteX13" fmla="*/ 5576797 w 5849272"/>
              <a:gd name="connsiteY13" fmla="*/ 0 h 1634817"/>
              <a:gd name="connsiteX14" fmla="*/ 5849272 w 5849272"/>
              <a:gd name="connsiteY14" fmla="*/ 272475 h 1634817"/>
              <a:gd name="connsiteX15" fmla="*/ 5849272 w 5849272"/>
              <a:gd name="connsiteY15" fmla="*/ 592624 h 1634817"/>
              <a:gd name="connsiteX16" fmla="*/ 5849272 w 5849272"/>
              <a:gd name="connsiteY16" fmla="*/ 953643 h 1634817"/>
              <a:gd name="connsiteX17" fmla="*/ 5849272 w 5849272"/>
              <a:gd name="connsiteY17" fmla="*/ 953643 h 1634817"/>
              <a:gd name="connsiteX18" fmla="*/ 5849272 w 5849272"/>
              <a:gd name="connsiteY18" fmla="*/ 1362348 h 1634817"/>
              <a:gd name="connsiteX19" fmla="*/ 5849272 w 5849272"/>
              <a:gd name="connsiteY19" fmla="*/ 1362342 h 1634817"/>
              <a:gd name="connsiteX20" fmla="*/ 5576797 w 5849272"/>
              <a:gd name="connsiteY20" fmla="*/ 1634817 h 1634817"/>
              <a:gd name="connsiteX21" fmla="*/ 5022134 w 5849272"/>
              <a:gd name="connsiteY21" fmla="*/ 1634817 h 1634817"/>
              <a:gd name="connsiteX22" fmla="*/ 4467472 w 5849272"/>
              <a:gd name="connsiteY22" fmla="*/ 1634817 h 1634817"/>
              <a:gd name="connsiteX23" fmla="*/ 4038393 w 5849272"/>
              <a:gd name="connsiteY23" fmla="*/ 1634817 h 1634817"/>
              <a:gd name="connsiteX24" fmla="*/ 3609314 w 5849272"/>
              <a:gd name="connsiteY24" fmla="*/ 1634817 h 1634817"/>
              <a:gd name="connsiteX25" fmla="*/ 3023256 w 5849272"/>
              <a:gd name="connsiteY25" fmla="*/ 1634817 h 1634817"/>
              <a:gd name="connsiteX26" fmla="*/ 2437197 w 5849272"/>
              <a:gd name="connsiteY26" fmla="*/ 1634817 h 1634817"/>
              <a:gd name="connsiteX27" fmla="*/ 1944354 w 5849272"/>
              <a:gd name="connsiteY27" fmla="*/ 1750203 h 1634817"/>
              <a:gd name="connsiteX28" fmla="*/ 1384306 w 5849272"/>
              <a:gd name="connsiteY28" fmla="*/ 1881324 h 1634817"/>
              <a:gd name="connsiteX29" fmla="*/ 779453 w 5849272"/>
              <a:gd name="connsiteY29" fmla="*/ 2022934 h 1634817"/>
              <a:gd name="connsiteX30" fmla="*/ 197003 w 5849272"/>
              <a:gd name="connsiteY30" fmla="*/ 2159299 h 1634817"/>
              <a:gd name="connsiteX31" fmla="*/ 601499 w 5849272"/>
              <a:gd name="connsiteY31" fmla="*/ 1886568 h 1634817"/>
              <a:gd name="connsiteX32" fmla="*/ 974879 w 5849272"/>
              <a:gd name="connsiteY32" fmla="*/ 1634817 h 1634817"/>
              <a:gd name="connsiteX33" fmla="*/ 616653 w 5849272"/>
              <a:gd name="connsiteY33" fmla="*/ 1634817 h 1634817"/>
              <a:gd name="connsiteX34" fmla="*/ 272475 w 5849272"/>
              <a:gd name="connsiteY34" fmla="*/ 1634817 h 1634817"/>
              <a:gd name="connsiteX35" fmla="*/ 0 w 5849272"/>
              <a:gd name="connsiteY35" fmla="*/ 1362342 h 1634817"/>
              <a:gd name="connsiteX36" fmla="*/ 0 w 5849272"/>
              <a:gd name="connsiteY36" fmla="*/ 1362348 h 1634817"/>
              <a:gd name="connsiteX37" fmla="*/ 0 w 5849272"/>
              <a:gd name="connsiteY37" fmla="*/ 953643 h 1634817"/>
              <a:gd name="connsiteX38" fmla="*/ 0 w 5849272"/>
              <a:gd name="connsiteY38" fmla="*/ 953643 h 1634817"/>
              <a:gd name="connsiteX39" fmla="*/ 0 w 5849272"/>
              <a:gd name="connsiteY39" fmla="*/ 626682 h 1634817"/>
              <a:gd name="connsiteX40" fmla="*/ 0 w 5849272"/>
              <a:gd name="connsiteY40" fmla="*/ 272475 h 1634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5849272" h="1634817" extrusionOk="0">
                <a:moveTo>
                  <a:pt x="0" y="272475"/>
                </a:moveTo>
                <a:cubicBezTo>
                  <a:pt x="32228" y="125110"/>
                  <a:pt x="150271" y="34945"/>
                  <a:pt x="272475" y="0"/>
                </a:cubicBezTo>
                <a:cubicBezTo>
                  <a:pt x="420229" y="-11111"/>
                  <a:pt x="542769" y="28274"/>
                  <a:pt x="623677" y="0"/>
                </a:cubicBezTo>
                <a:cubicBezTo>
                  <a:pt x="704585" y="-28274"/>
                  <a:pt x="858510" y="12210"/>
                  <a:pt x="974879" y="0"/>
                </a:cubicBezTo>
                <a:lnTo>
                  <a:pt x="974879" y="0"/>
                </a:lnTo>
                <a:cubicBezTo>
                  <a:pt x="1088775" y="-5194"/>
                  <a:pt x="1280503" y="11856"/>
                  <a:pt x="1476942" y="0"/>
                </a:cubicBezTo>
                <a:cubicBezTo>
                  <a:pt x="1673381" y="-11856"/>
                  <a:pt x="1799551" y="47696"/>
                  <a:pt x="1979004" y="0"/>
                </a:cubicBezTo>
                <a:cubicBezTo>
                  <a:pt x="2158457" y="-47696"/>
                  <a:pt x="2232292" y="18358"/>
                  <a:pt x="2437197" y="0"/>
                </a:cubicBezTo>
                <a:cubicBezTo>
                  <a:pt x="2657067" y="-28018"/>
                  <a:pt x="2760146" y="20741"/>
                  <a:pt x="2929068" y="0"/>
                </a:cubicBezTo>
                <a:cubicBezTo>
                  <a:pt x="3097990" y="-20741"/>
                  <a:pt x="3328060" y="26290"/>
                  <a:pt x="3483730" y="0"/>
                </a:cubicBezTo>
                <a:cubicBezTo>
                  <a:pt x="3639400" y="-26290"/>
                  <a:pt x="3852388" y="14264"/>
                  <a:pt x="3975601" y="0"/>
                </a:cubicBezTo>
                <a:cubicBezTo>
                  <a:pt x="4098814" y="-14264"/>
                  <a:pt x="4267735" y="40633"/>
                  <a:pt x="4404680" y="0"/>
                </a:cubicBezTo>
                <a:cubicBezTo>
                  <a:pt x="4541625" y="-40633"/>
                  <a:pt x="4657409" y="38024"/>
                  <a:pt x="4865154" y="0"/>
                </a:cubicBezTo>
                <a:cubicBezTo>
                  <a:pt x="5072899" y="-38024"/>
                  <a:pt x="5365743" y="12708"/>
                  <a:pt x="5576797" y="0"/>
                </a:cubicBezTo>
                <a:cubicBezTo>
                  <a:pt x="5735116" y="44001"/>
                  <a:pt x="5864353" y="119403"/>
                  <a:pt x="5849272" y="272475"/>
                </a:cubicBezTo>
                <a:cubicBezTo>
                  <a:pt x="5866296" y="418330"/>
                  <a:pt x="5825776" y="443879"/>
                  <a:pt x="5849272" y="592624"/>
                </a:cubicBezTo>
                <a:cubicBezTo>
                  <a:pt x="5872768" y="741369"/>
                  <a:pt x="5843761" y="820587"/>
                  <a:pt x="5849272" y="953643"/>
                </a:cubicBezTo>
                <a:lnTo>
                  <a:pt x="5849272" y="953643"/>
                </a:lnTo>
                <a:cubicBezTo>
                  <a:pt x="5882408" y="1051679"/>
                  <a:pt x="5832111" y="1230820"/>
                  <a:pt x="5849272" y="1362348"/>
                </a:cubicBezTo>
                <a:lnTo>
                  <a:pt x="5849272" y="1362342"/>
                </a:lnTo>
                <a:cubicBezTo>
                  <a:pt x="5825836" y="1492874"/>
                  <a:pt x="5697480" y="1636258"/>
                  <a:pt x="5576797" y="1634817"/>
                </a:cubicBezTo>
                <a:cubicBezTo>
                  <a:pt x="5425738" y="1662065"/>
                  <a:pt x="5211784" y="1632820"/>
                  <a:pt x="5022134" y="1634817"/>
                </a:cubicBezTo>
                <a:cubicBezTo>
                  <a:pt x="4832484" y="1636814"/>
                  <a:pt x="4650115" y="1615427"/>
                  <a:pt x="4467472" y="1634817"/>
                </a:cubicBezTo>
                <a:cubicBezTo>
                  <a:pt x="4284829" y="1654207"/>
                  <a:pt x="4175406" y="1604509"/>
                  <a:pt x="4038393" y="1634817"/>
                </a:cubicBezTo>
                <a:cubicBezTo>
                  <a:pt x="3901380" y="1665125"/>
                  <a:pt x="3785151" y="1614840"/>
                  <a:pt x="3609314" y="1634817"/>
                </a:cubicBezTo>
                <a:cubicBezTo>
                  <a:pt x="3433477" y="1654794"/>
                  <a:pt x="3195586" y="1576137"/>
                  <a:pt x="3023256" y="1634817"/>
                </a:cubicBezTo>
                <a:cubicBezTo>
                  <a:pt x="2850926" y="1693497"/>
                  <a:pt x="2587416" y="1588596"/>
                  <a:pt x="2437197" y="1634817"/>
                </a:cubicBezTo>
                <a:cubicBezTo>
                  <a:pt x="2320497" y="1674127"/>
                  <a:pt x="2176422" y="1670579"/>
                  <a:pt x="1944354" y="1750203"/>
                </a:cubicBezTo>
                <a:cubicBezTo>
                  <a:pt x="1712286" y="1829827"/>
                  <a:pt x="1627513" y="1754185"/>
                  <a:pt x="1384306" y="1881324"/>
                </a:cubicBezTo>
                <a:cubicBezTo>
                  <a:pt x="1141099" y="2008463"/>
                  <a:pt x="917748" y="1982316"/>
                  <a:pt x="779453" y="2022934"/>
                </a:cubicBezTo>
                <a:cubicBezTo>
                  <a:pt x="641158" y="2063552"/>
                  <a:pt x="430926" y="2044664"/>
                  <a:pt x="197003" y="2159299"/>
                </a:cubicBezTo>
                <a:cubicBezTo>
                  <a:pt x="371198" y="1987418"/>
                  <a:pt x="460409" y="1995229"/>
                  <a:pt x="601499" y="1886568"/>
                </a:cubicBezTo>
                <a:cubicBezTo>
                  <a:pt x="742589" y="1777907"/>
                  <a:pt x="912469" y="1725667"/>
                  <a:pt x="974879" y="1634817"/>
                </a:cubicBezTo>
                <a:cubicBezTo>
                  <a:pt x="890598" y="1643410"/>
                  <a:pt x="708811" y="1605886"/>
                  <a:pt x="616653" y="1634817"/>
                </a:cubicBezTo>
                <a:cubicBezTo>
                  <a:pt x="524495" y="1663748"/>
                  <a:pt x="378335" y="1613325"/>
                  <a:pt x="272475" y="1634817"/>
                </a:cubicBezTo>
                <a:cubicBezTo>
                  <a:pt x="133263" y="1608849"/>
                  <a:pt x="-26991" y="1524802"/>
                  <a:pt x="0" y="1362342"/>
                </a:cubicBezTo>
                <a:lnTo>
                  <a:pt x="0" y="1362348"/>
                </a:lnTo>
                <a:cubicBezTo>
                  <a:pt x="-37300" y="1158721"/>
                  <a:pt x="41903" y="1035959"/>
                  <a:pt x="0" y="953643"/>
                </a:cubicBezTo>
                <a:lnTo>
                  <a:pt x="0" y="953643"/>
                </a:lnTo>
                <a:cubicBezTo>
                  <a:pt x="-25950" y="791292"/>
                  <a:pt x="14852" y="692480"/>
                  <a:pt x="0" y="626682"/>
                </a:cubicBezTo>
                <a:cubicBezTo>
                  <a:pt x="-14852" y="560884"/>
                  <a:pt x="18894" y="407361"/>
                  <a:pt x="0" y="272475"/>
                </a:cubicBezTo>
                <a:close/>
              </a:path>
            </a:pathLst>
          </a:custGeom>
          <a:noFill/>
          <a:ln w="57150"/>
          <a:effectLst>
            <a:outerShdw blurRad="50800" dist="38100" dir="16200000"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71F038E4-50DF-D8A8-7785-D0591DED8491}"/>
              </a:ext>
            </a:extLst>
          </p:cNvPr>
          <p:cNvSpPr txBox="1"/>
          <p:nvPr/>
        </p:nvSpPr>
        <p:spPr>
          <a:xfrm>
            <a:off x="1541405" y="1424577"/>
            <a:ext cx="5849275" cy="1384995"/>
          </a:xfrm>
          <a:prstGeom prst="rect">
            <a:avLst/>
          </a:prstGeom>
          <a:noFill/>
          <a:effectLst/>
        </p:spPr>
        <p:txBody>
          <a:bodyPr wrap="square">
            <a:spAutoFit/>
          </a:bodyPr>
          <a:lstStyle/>
          <a:p>
            <a:pPr algn="ctr"/>
            <a:r>
              <a:rPr lang="en-GB" sz="2800" dirty="0">
                <a:latin typeface="Arial" panose="020B0604020202020204" pitchFamily="34" charset="0"/>
                <a:cs typeface="Arial" panose="020B0604020202020204" pitchFamily="34" charset="0"/>
              </a:rPr>
              <a:t>What might change in your relationships with friends and family when going through puberty</a:t>
            </a:r>
            <a:r>
              <a:rPr lang="en-GB" sz="2800" dirty="0"/>
              <a:t>.</a:t>
            </a:r>
          </a:p>
        </p:txBody>
      </p:sp>
    </p:spTree>
    <p:extLst>
      <p:ext uri="{BB962C8B-B14F-4D97-AF65-F5344CB8AC3E}">
        <p14:creationId xmlns:p14="http://schemas.microsoft.com/office/powerpoint/2010/main" val="42266594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29"/>
                                        </p:tgtEl>
                                        <p:attrNameLst>
                                          <p:attrName>style.visibility</p:attrName>
                                        </p:attrNameLst>
                                      </p:cBhvr>
                                      <p:to>
                                        <p:strVal val="hidden"/>
                                      </p:to>
                                    </p:set>
                                  </p:childTnLst>
                                </p:cTn>
                              </p:par>
                              <p:par>
                                <p:cTn id="9" presetID="2" presetClass="entr" presetSubtype="12"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0-#ppt_w/2"/>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0-#ppt_w/2"/>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1+#ppt_w/2"/>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1+#ppt_w/2"/>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fill="hold"/>
                                        <p:tgtEl>
                                          <p:spTgt spid="27"/>
                                        </p:tgtEl>
                                        <p:attrNameLst>
                                          <p:attrName>ppt_x</p:attrName>
                                        </p:attrNameLst>
                                      </p:cBhvr>
                                      <p:tavLst>
                                        <p:tav tm="0">
                                          <p:val>
                                            <p:strVal val="1+#ppt_w/2"/>
                                          </p:val>
                                        </p:tav>
                                        <p:tav tm="100000">
                                          <p:val>
                                            <p:strVal val="#ppt_x"/>
                                          </p:val>
                                        </p:tav>
                                      </p:tavLst>
                                    </p:anim>
                                    <p:anim calcmode="lin" valueType="num">
                                      <p:cBhvr additive="base">
                                        <p:cTn id="28" dur="500" fill="hold"/>
                                        <p:tgtEl>
                                          <p:spTgt spid="27"/>
                                        </p:tgtEl>
                                        <p:attrNameLst>
                                          <p:attrName>ppt_y</p:attrName>
                                        </p:attrNameLst>
                                      </p:cBhvr>
                                      <p:tavLst>
                                        <p:tav tm="0">
                                          <p:val>
                                            <p:strVal val="1+#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1+#ppt_w/2"/>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fill="hold"/>
                                        <p:tgtEl>
                                          <p:spTgt spid="20"/>
                                        </p:tgtEl>
                                        <p:attrNameLst>
                                          <p:attrName>ppt_x</p:attrName>
                                        </p:attrNameLst>
                                      </p:cBhvr>
                                      <p:tavLst>
                                        <p:tav tm="0">
                                          <p:val>
                                            <p:strVal val="0-#ppt_w/2"/>
                                          </p:val>
                                        </p:tav>
                                        <p:tav tm="100000">
                                          <p:val>
                                            <p:strVal val="#ppt_x"/>
                                          </p:val>
                                        </p:tav>
                                      </p:tavLst>
                                    </p:anim>
                                    <p:anim calcmode="lin" valueType="num">
                                      <p:cBhvr additive="base">
                                        <p:cTn id="36" dur="500" fill="hold"/>
                                        <p:tgtEl>
                                          <p:spTgt spid="20"/>
                                        </p:tgtEl>
                                        <p:attrNameLst>
                                          <p:attrName>ppt_y</p:attrName>
                                        </p:attrNameLst>
                                      </p:cBhvr>
                                      <p:tavLst>
                                        <p:tav tm="0">
                                          <p:val>
                                            <p:strVal val="1+#ppt_h/2"/>
                                          </p:val>
                                        </p:tav>
                                        <p:tav tm="100000">
                                          <p:val>
                                            <p:strVal val="#ppt_y"/>
                                          </p:val>
                                        </p:tav>
                                      </p:tavLst>
                                    </p:anim>
                                  </p:childTnLst>
                                </p:cTn>
                              </p:par>
                              <p:par>
                                <p:cTn id="37" presetID="2" presetClass="entr" presetSubtype="12"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500" fill="hold"/>
                                        <p:tgtEl>
                                          <p:spTgt spid="23"/>
                                        </p:tgtEl>
                                        <p:attrNameLst>
                                          <p:attrName>ppt_x</p:attrName>
                                        </p:attrNameLst>
                                      </p:cBhvr>
                                      <p:tavLst>
                                        <p:tav tm="0">
                                          <p:val>
                                            <p:strVal val="0-#ppt_w/2"/>
                                          </p:val>
                                        </p:tav>
                                        <p:tav tm="100000">
                                          <p:val>
                                            <p:strVal val="#ppt_x"/>
                                          </p:val>
                                        </p:tav>
                                      </p:tavLst>
                                    </p:anim>
                                    <p:anim calcmode="lin" valueType="num">
                                      <p:cBhvr additive="base">
                                        <p:cTn id="40" dur="500" fill="hold"/>
                                        <p:tgtEl>
                                          <p:spTgt spid="23"/>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12"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500" fill="hold"/>
                                        <p:tgtEl>
                                          <p:spTgt spid="24"/>
                                        </p:tgtEl>
                                        <p:attrNameLst>
                                          <p:attrName>ppt_x</p:attrName>
                                        </p:attrNameLst>
                                      </p:cBhvr>
                                      <p:tavLst>
                                        <p:tav tm="0">
                                          <p:val>
                                            <p:strVal val="0-#ppt_w/2"/>
                                          </p:val>
                                        </p:tav>
                                        <p:tav tm="100000">
                                          <p:val>
                                            <p:strVal val="#ppt_x"/>
                                          </p:val>
                                        </p:tav>
                                      </p:tavLst>
                                    </p:anim>
                                    <p:anim calcmode="lin" valueType="num">
                                      <p:cBhvr additive="base">
                                        <p:cTn id="4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4" grpId="0" animBg="1"/>
      <p:bldP spid="19" grpId="0" animBg="1"/>
      <p:bldP spid="12" grpId="0" animBg="1"/>
      <p:bldP spid="9" grpId="0"/>
      <p:bldP spid="14" grpId="0"/>
      <p:bldP spid="20" grpId="0"/>
      <p:bldP spid="22" grpId="0"/>
      <p:bldP spid="23" grpId="0" animBg="1"/>
      <p:bldP spid="26" grpId="0"/>
      <p:bldP spid="28" grpId="0" animBg="1"/>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620A349E-9074-1E3E-EF22-E8329D42A8A9}"/>
              </a:ext>
            </a:extLst>
          </p:cNvPr>
          <p:cNvGrpSpPr/>
          <p:nvPr/>
        </p:nvGrpSpPr>
        <p:grpSpPr>
          <a:xfrm>
            <a:off x="655764" y="3734991"/>
            <a:ext cx="1049445" cy="1024807"/>
            <a:chOff x="827584" y="3579862"/>
            <a:chExt cx="864096" cy="864096"/>
          </a:xfrm>
          <a:effectLst>
            <a:glow rad="228600">
              <a:schemeClr val="accent3">
                <a:satMod val="175000"/>
                <a:alpha val="40000"/>
              </a:schemeClr>
            </a:glow>
          </a:effectLst>
        </p:grpSpPr>
        <p:sp>
          <p:nvSpPr>
            <p:cNvPr id="5" name="Oval 4">
              <a:extLst>
                <a:ext uri="{FF2B5EF4-FFF2-40B4-BE49-F238E27FC236}">
                  <a16:creationId xmlns:a16="http://schemas.microsoft.com/office/drawing/2014/main" id="{2A143942-A634-D593-4897-67E1807DC69E}"/>
                </a:ext>
              </a:extLst>
            </p:cNvPr>
            <p:cNvSpPr/>
            <p:nvPr/>
          </p:nvSpPr>
          <p:spPr>
            <a:xfrm>
              <a:off x="827584" y="3579862"/>
              <a:ext cx="864096" cy="864096"/>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574BC7FD-7F46-3CAA-1FF8-C221065D70DF}"/>
                </a:ext>
              </a:extLst>
            </p:cNvPr>
            <p:cNvSpPr/>
            <p:nvPr/>
          </p:nvSpPr>
          <p:spPr>
            <a:xfrm>
              <a:off x="971600" y="3679747"/>
              <a:ext cx="643880" cy="652264"/>
            </a:xfrm>
            <a:prstGeom prst="ellipse">
              <a:avLst/>
            </a:pr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Rectangle: Rounded Corners 1">
            <a:extLst>
              <a:ext uri="{FF2B5EF4-FFF2-40B4-BE49-F238E27FC236}">
                <a16:creationId xmlns:a16="http://schemas.microsoft.com/office/drawing/2014/main" id="{5E969FAE-6205-0301-8DC3-001CBF658514}"/>
              </a:ext>
            </a:extLst>
          </p:cNvPr>
          <p:cNvSpPr/>
          <p:nvPr/>
        </p:nvSpPr>
        <p:spPr>
          <a:xfrm>
            <a:off x="250080" y="1065108"/>
            <a:ext cx="2730800" cy="2520280"/>
          </a:xfrm>
          <a:prstGeom prst="roundRect">
            <a:avLst/>
          </a:prstGeom>
          <a:solidFill>
            <a:srgbClr val="EAF4E4"/>
          </a:solid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1"/>
                </a:solidFill>
                <a:latin typeface="Arial Bold" panose="020B0704020202020204" pitchFamily="34" charset="0"/>
                <a:cs typeface="Arial Bold" panose="020B0704020202020204" pitchFamily="34" charset="0"/>
              </a:rPr>
              <a:t>Sexual reproduction is when a male sex cell (sperm) </a:t>
            </a:r>
          </a:p>
          <a:p>
            <a:pPr algn="ctr"/>
            <a:r>
              <a:rPr lang="en-GB" dirty="0">
                <a:solidFill>
                  <a:schemeClr val="accent1"/>
                </a:solidFill>
                <a:latin typeface="Arial Bold" panose="020B0704020202020204" pitchFamily="34" charset="0"/>
                <a:cs typeface="Arial Bold" panose="020B0704020202020204" pitchFamily="34" charset="0"/>
              </a:rPr>
              <a:t>and female sex cell (egg) join and grow into a baby. </a:t>
            </a:r>
          </a:p>
          <a:p>
            <a:pPr algn="ctr"/>
            <a:r>
              <a:rPr lang="en-GB" dirty="0">
                <a:solidFill>
                  <a:schemeClr val="accent1"/>
                </a:solidFill>
                <a:latin typeface="Arial Bold" panose="020B0704020202020204" pitchFamily="34" charset="0"/>
                <a:cs typeface="Arial Bold" panose="020B0704020202020204" pitchFamily="34" charset="0"/>
              </a:rPr>
              <a:t>The egg and sperm meet during sexual intercourse. </a:t>
            </a:r>
          </a:p>
        </p:txBody>
      </p:sp>
      <p:pic>
        <p:nvPicPr>
          <p:cNvPr id="3074" name="Picture 2" descr="Swimming Semen Clipart Stock Vector (Royalty Free) 1347523505 | Shutterstock">
            <a:extLst>
              <a:ext uri="{FF2B5EF4-FFF2-40B4-BE49-F238E27FC236}">
                <a16:creationId xmlns:a16="http://schemas.microsoft.com/office/drawing/2014/main" id="{E365CB82-78F9-7E8F-6596-911F25FCE456}"/>
              </a:ext>
            </a:extLst>
          </p:cNvPr>
          <p:cNvPicPr>
            <a:picLocks noChangeAspect="1" noChangeArrowheads="1"/>
          </p:cNvPicPr>
          <p:nvPr/>
        </p:nvPicPr>
        <p:blipFill>
          <a:blip r:embed="rId3" cstate="email">
            <a:extLst>
              <a:ext uri="{BEBA8EAE-BF5A-486C-A8C5-ECC9F3942E4B}">
                <a14:imgProps xmlns:a14="http://schemas.microsoft.com/office/drawing/2010/main">
                  <a14:imgLayer r:embed="rId4">
                    <a14:imgEffect>
                      <a14:backgroundRemoval t="10000" b="90000" l="10000" r="93846">
                        <a14:foregroundMark x1="90769" y1="81786" x2="90769" y2="81786"/>
                        <a14:foregroundMark x1="84231" y1="58571" x2="84231" y2="58571"/>
                        <a14:foregroundMark x1="81538" y1="39286" x2="81538" y2="39286"/>
                        <a14:foregroundMark x1="53462" y1="31786" x2="53462" y2="31786"/>
                        <a14:foregroundMark x1="40000" y1="31786" x2="40000" y2="31786"/>
                        <a14:foregroundMark x1="39231" y1="60357" x2="39231" y2="60357"/>
                        <a14:foregroundMark x1="50000" y1="83214" x2="50000" y2="83214"/>
                        <a14:foregroundMark x1="93846" y1="84643" x2="93846" y2="84643"/>
                      </a14:backgroundRemoval>
                    </a14:imgEffect>
                  </a14:imgLayer>
                </a14:imgProps>
              </a:ext>
              <a:ext uri="{28A0092B-C50C-407E-A947-70E740481C1C}">
                <a14:useLocalDpi xmlns:a14="http://schemas.microsoft.com/office/drawing/2010/main"/>
              </a:ext>
            </a:extLst>
          </a:blip>
          <a:srcRect/>
          <a:stretch>
            <a:fillRect/>
          </a:stretch>
        </p:blipFill>
        <p:spPr bwMode="auto">
          <a:xfrm rot="8914121">
            <a:off x="1619340" y="3480398"/>
            <a:ext cx="1433880" cy="1544178"/>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C5A829D3-6B32-C139-BAA7-BECEEE0319F2}"/>
              </a:ext>
            </a:extLst>
          </p:cNvPr>
          <p:cNvSpPr/>
          <p:nvPr/>
        </p:nvSpPr>
        <p:spPr>
          <a:xfrm>
            <a:off x="85106" y="278117"/>
            <a:ext cx="8584132" cy="623248"/>
          </a:xfrm>
          <a:prstGeom prst="rect">
            <a:avLst/>
          </a:prstGeom>
          <a:noFill/>
        </p:spPr>
        <p:txBody>
          <a:bodyPr wrap="square" lIns="68580" tIns="34290" rIns="68580" bIns="34290">
            <a:spAutoFit/>
          </a:bodyPr>
          <a:lstStyle/>
          <a:p>
            <a:r>
              <a:rPr lang="en-US" sz="36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Sexual Reproduction / Making a baby</a:t>
            </a:r>
            <a:endParaRPr lang="en-US" sz="3500" b="1" dirty="0">
              <a:ln w="0"/>
              <a:solidFill>
                <a:schemeClr val="accent1"/>
              </a:solidFill>
              <a:latin typeface="Arial Bold" panose="020B0704020202020204" pitchFamily="34" charset="0"/>
              <a:cs typeface="Arial Bold" panose="020B0704020202020204" pitchFamily="34" charset="0"/>
            </a:endParaRPr>
          </a:p>
        </p:txBody>
      </p:sp>
    </p:spTree>
    <p:extLst>
      <p:ext uri="{BB962C8B-B14F-4D97-AF65-F5344CB8AC3E}">
        <p14:creationId xmlns:p14="http://schemas.microsoft.com/office/powerpoint/2010/main" val="1524797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extLst>
    <p:ext uri="{E180D4A7-C9FB-4DFB-919C-405C955672EB}">
      <p14:showEvtLst xmlns:p14="http://schemas.microsoft.com/office/powerpoint/2010/main">
        <p14:playEvt time="0" objId="3"/>
        <p14:stopEvt time="32823" objId="3"/>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5C428032-28F6-D090-B237-C581DB9CD245}"/>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24978" y="1308931"/>
            <a:ext cx="6983868" cy="3278993"/>
          </a:xfrm>
          <a:prstGeom prst="rect">
            <a:avLst/>
          </a:prstGeom>
          <a:noFill/>
          <a:ln w="9525">
            <a:noFill/>
            <a:miter lim="800000"/>
            <a:headEnd/>
            <a:tailEnd/>
          </a:ln>
        </p:spPr>
      </p:pic>
      <p:grpSp>
        <p:nvGrpSpPr>
          <p:cNvPr id="3" name="Group 2">
            <a:extLst>
              <a:ext uri="{FF2B5EF4-FFF2-40B4-BE49-F238E27FC236}">
                <a16:creationId xmlns:a16="http://schemas.microsoft.com/office/drawing/2014/main" id="{2970C625-3BDC-1CF4-2689-0ECB299D571A}"/>
              </a:ext>
            </a:extLst>
          </p:cNvPr>
          <p:cNvGrpSpPr/>
          <p:nvPr/>
        </p:nvGrpSpPr>
        <p:grpSpPr>
          <a:xfrm>
            <a:off x="8028384" y="843558"/>
            <a:ext cx="864096" cy="864096"/>
            <a:chOff x="827584" y="3579862"/>
            <a:chExt cx="864096" cy="864096"/>
          </a:xfrm>
        </p:grpSpPr>
        <p:sp>
          <p:nvSpPr>
            <p:cNvPr id="10" name="Oval 9">
              <a:extLst>
                <a:ext uri="{FF2B5EF4-FFF2-40B4-BE49-F238E27FC236}">
                  <a16:creationId xmlns:a16="http://schemas.microsoft.com/office/drawing/2014/main" id="{C28A1317-A0BB-EDD9-0532-7F5D293F0208}"/>
                </a:ext>
              </a:extLst>
            </p:cNvPr>
            <p:cNvSpPr/>
            <p:nvPr/>
          </p:nvSpPr>
          <p:spPr>
            <a:xfrm>
              <a:off x="827584" y="3579862"/>
              <a:ext cx="864096" cy="864096"/>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264BB2EA-5E57-2886-9EE1-9182397C05AB}"/>
                </a:ext>
              </a:extLst>
            </p:cNvPr>
            <p:cNvSpPr/>
            <p:nvPr/>
          </p:nvSpPr>
          <p:spPr>
            <a:xfrm>
              <a:off x="971600" y="3679747"/>
              <a:ext cx="643880" cy="652264"/>
            </a:xfrm>
            <a:prstGeom prst="ellipse">
              <a:avLst/>
            </a:pr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074" name="Picture 2" descr="Swimming Semen Clipart Stock Vector (Royalty Free) 1347523505 | Shutterstock">
            <a:extLst>
              <a:ext uri="{FF2B5EF4-FFF2-40B4-BE49-F238E27FC236}">
                <a16:creationId xmlns:a16="http://schemas.microsoft.com/office/drawing/2014/main" id="{E365CB82-78F9-7E8F-6596-911F25FCE456}"/>
              </a:ext>
            </a:extLst>
          </p:cNvPr>
          <p:cNvPicPr>
            <a:picLocks noChangeAspect="1" noChangeArrowheads="1"/>
          </p:cNvPicPr>
          <p:nvPr/>
        </p:nvPicPr>
        <p:blipFill>
          <a:blip r:embed="rId4" cstate="email">
            <a:extLst>
              <a:ext uri="{BEBA8EAE-BF5A-486C-A8C5-ECC9F3942E4B}">
                <a14:imgProps xmlns:a14="http://schemas.microsoft.com/office/drawing/2010/main">
                  <a14:imgLayer r:embed="rId5">
                    <a14:imgEffect>
                      <a14:backgroundRemoval t="10000" b="90000" l="10000" r="93846">
                        <a14:foregroundMark x1="90769" y1="81786" x2="90769" y2="81786"/>
                        <a14:foregroundMark x1="84231" y1="58571" x2="84231" y2="58571"/>
                        <a14:foregroundMark x1="81538" y1="39286" x2="81538" y2="39286"/>
                        <a14:foregroundMark x1="53462" y1="31786" x2="53462" y2="31786"/>
                        <a14:foregroundMark x1="40000" y1="31786" x2="40000" y2="31786"/>
                        <a14:foregroundMark x1="39231" y1="60357" x2="39231" y2="60357"/>
                        <a14:foregroundMark x1="50000" y1="83214" x2="50000" y2="83214"/>
                        <a14:foregroundMark x1="93846" y1="84643" x2="93846" y2="84643"/>
                      </a14:backgroundRemoval>
                    </a14:imgEffect>
                  </a14:imgLayer>
                </a14:imgProps>
              </a:ext>
              <a:ext uri="{28A0092B-C50C-407E-A947-70E740481C1C}">
                <a14:useLocalDpi xmlns:a14="http://schemas.microsoft.com/office/drawing/2010/main"/>
              </a:ext>
            </a:extLst>
          </a:blip>
          <a:srcRect/>
          <a:stretch>
            <a:fillRect/>
          </a:stretch>
        </p:blipFill>
        <p:spPr bwMode="auto">
          <a:xfrm rot="12685879" flipH="1">
            <a:off x="6597619" y="497486"/>
            <a:ext cx="1433880" cy="154417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ADF2105-A903-D048-0513-B0BA63D98CDC}"/>
              </a:ext>
            </a:extLst>
          </p:cNvPr>
          <p:cNvSpPr/>
          <p:nvPr/>
        </p:nvSpPr>
        <p:spPr>
          <a:xfrm>
            <a:off x="365007" y="114703"/>
            <a:ext cx="7503810" cy="1177245"/>
          </a:xfrm>
          <a:prstGeom prst="rect">
            <a:avLst/>
          </a:prstGeom>
          <a:noFill/>
        </p:spPr>
        <p:txBody>
          <a:bodyPr wrap="square" lIns="68580" tIns="34290" rIns="68580" bIns="34290">
            <a:spAutoFit/>
          </a:bodyPr>
          <a:lstStyle/>
          <a:p>
            <a:pPr algn="ctr"/>
            <a:r>
              <a:rPr lang="en-US" sz="36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Sexual Reproduction &amp; </a:t>
            </a:r>
          </a:p>
          <a:p>
            <a:pPr algn="ctr"/>
            <a:r>
              <a:rPr lang="en-US" sz="36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Making a baby</a:t>
            </a:r>
            <a:endParaRPr lang="en-US" sz="3500" b="1" dirty="0">
              <a:ln w="0"/>
              <a:solidFill>
                <a:schemeClr val="accent1"/>
              </a:solidFill>
              <a:latin typeface="Arial Bold" panose="020B0704020202020204" pitchFamily="34" charset="0"/>
              <a:cs typeface="Arial Bold" panose="020B0704020202020204" pitchFamily="34" charset="0"/>
            </a:endParaRPr>
          </a:p>
        </p:txBody>
      </p:sp>
    </p:spTree>
    <p:extLst>
      <p:ext uri="{BB962C8B-B14F-4D97-AF65-F5344CB8AC3E}">
        <p14:creationId xmlns:p14="http://schemas.microsoft.com/office/powerpoint/2010/main" val="20999624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extLst>
    <p:ext uri="{E180D4A7-C9FB-4DFB-919C-405C955672EB}">
      <p14:showEvtLst xmlns:p14="http://schemas.microsoft.com/office/powerpoint/2010/main">
        <p14:playEvt time="0" objId="3"/>
        <p14:stopEvt time="32823" objId="3"/>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1"/>
          <p:cNvSpPr>
            <a:spLocks noGrp="1" noChangeArrowheads="1"/>
          </p:cNvSpPr>
          <p:nvPr>
            <p:ph type="body" sz="quarter" idx="14"/>
          </p:nvPr>
        </p:nvSpPr>
        <p:spPr bwMode="auto">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68580" tIns="34290" rIns="68580" bIns="34290" numCol="1" rtlCol="0" anchorCtr="0" compatLnSpc="1">
            <a:prstTxWarp prst="textNoShape">
              <a:avLst/>
            </a:prstTxWarp>
            <a:norm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85800">
              <a:lnSpc>
                <a:spcPct val="90000"/>
              </a:lnSpc>
              <a:spcAft>
                <a:spcPts val="600"/>
              </a:spcAft>
            </a:pPr>
            <a:r>
              <a:rPr lang="en-GB" altLang="en-US" sz="2800" dirty="0">
                <a:solidFill>
                  <a:srgbClr val="4D4D4C"/>
                </a:solidFill>
              </a:rPr>
              <a:t>.</a:t>
            </a:r>
          </a:p>
          <a:p>
            <a:pPr defTabSz="685800">
              <a:lnSpc>
                <a:spcPct val="90000"/>
              </a:lnSpc>
              <a:spcAft>
                <a:spcPts val="600"/>
              </a:spcAft>
            </a:pPr>
            <a:endParaRPr lang="en-GB" altLang="en-US" sz="2800" dirty="0">
              <a:solidFill>
                <a:srgbClr val="4D4D4C"/>
              </a:solidFill>
            </a:endParaRPr>
          </a:p>
        </p:txBody>
      </p:sp>
      <p:pic>
        <p:nvPicPr>
          <p:cNvPr id="3" name="Picture 2" descr="A diagram of a baby in the womb&#10;&#10;Description automatically generated">
            <a:extLst>
              <a:ext uri="{FF2B5EF4-FFF2-40B4-BE49-F238E27FC236}">
                <a16:creationId xmlns:a16="http://schemas.microsoft.com/office/drawing/2014/main" id="{A8C55DD3-7141-8208-5970-E2C668DFEC6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7919" r="-2" b="12786"/>
          <a:stretch/>
        </p:blipFill>
        <p:spPr>
          <a:xfrm>
            <a:off x="5495990" y="1635646"/>
            <a:ext cx="3019360" cy="2537804"/>
          </a:xfrm>
          <a:prstGeom prst="rect">
            <a:avLst/>
          </a:prstGeom>
          <a:noFill/>
        </p:spPr>
      </p:pic>
      <p:sp>
        <p:nvSpPr>
          <p:cNvPr id="5" name="TextBox 4">
            <a:extLst>
              <a:ext uri="{FF2B5EF4-FFF2-40B4-BE49-F238E27FC236}">
                <a16:creationId xmlns:a16="http://schemas.microsoft.com/office/drawing/2014/main" id="{9BE97F1D-C614-DCCC-C1FB-E966C98FB1F4}"/>
              </a:ext>
            </a:extLst>
          </p:cNvPr>
          <p:cNvSpPr txBox="1"/>
          <p:nvPr/>
        </p:nvSpPr>
        <p:spPr>
          <a:xfrm>
            <a:off x="107504" y="145944"/>
            <a:ext cx="8064896" cy="1323439"/>
          </a:xfrm>
          <a:prstGeom prst="rect">
            <a:avLst/>
          </a:prstGeom>
          <a:noFill/>
        </p:spPr>
        <p:txBody>
          <a:bodyPr wrap="square">
            <a:spAutoFit/>
          </a:bodyPr>
          <a:lstStyle/>
          <a:p>
            <a:r>
              <a:rPr lang="en-US" sz="40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How a baby is made, grows and is born.</a:t>
            </a:r>
            <a:endParaRPr lang="en-GB" sz="4000" dirty="0"/>
          </a:p>
        </p:txBody>
      </p:sp>
    </p:spTree>
    <p:extLst>
      <p:ext uri="{BB962C8B-B14F-4D97-AF65-F5344CB8AC3E}">
        <p14:creationId xmlns:p14="http://schemas.microsoft.com/office/powerpoint/2010/main" val="34405211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diagram of a person and person&#10;&#10;Description automatically generated">
            <a:extLst>
              <a:ext uri="{FF2B5EF4-FFF2-40B4-BE49-F238E27FC236}">
                <a16:creationId xmlns:a16="http://schemas.microsoft.com/office/drawing/2014/main" id="{FE9E161B-F64A-0B14-D5F7-3BAB6CBB2CF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8181" y="1016706"/>
            <a:ext cx="3814014" cy="33944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 name="Picture 1" descr="A group of kids with different colored hair&#10;&#10;Description automatically generated">
            <a:extLst>
              <a:ext uri="{FF2B5EF4-FFF2-40B4-BE49-F238E27FC236}">
                <a16:creationId xmlns:a16="http://schemas.microsoft.com/office/drawing/2014/main" id="{49B45480-D5F9-27B1-C3E2-5C604D1D42A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80809" y="1275605"/>
            <a:ext cx="4315010" cy="28766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Rectangle: Rounded Corners 3">
            <a:extLst>
              <a:ext uri="{FF2B5EF4-FFF2-40B4-BE49-F238E27FC236}">
                <a16:creationId xmlns:a16="http://schemas.microsoft.com/office/drawing/2014/main" id="{3700A1DE-C938-9DAA-6493-93F5957D1073}"/>
              </a:ext>
            </a:extLst>
          </p:cNvPr>
          <p:cNvSpPr/>
          <p:nvPr/>
        </p:nvSpPr>
        <p:spPr>
          <a:xfrm>
            <a:off x="359531" y="1002089"/>
            <a:ext cx="3802663" cy="3409089"/>
          </a:xfrm>
          <a:prstGeom prst="round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accent1"/>
                </a:solidFill>
                <a:latin typeface="Arial Bold" panose="020B0704020202020204" pitchFamily="34" charset="0"/>
                <a:cs typeface="Arial Bold" panose="020B0704020202020204" pitchFamily="34" charset="0"/>
              </a:rPr>
              <a:t>What controls if the baby is going to be a boy or a girl?</a:t>
            </a:r>
          </a:p>
        </p:txBody>
      </p:sp>
      <p:sp>
        <p:nvSpPr>
          <p:cNvPr id="5" name="Rectangle: Rounded Corners 4">
            <a:extLst>
              <a:ext uri="{FF2B5EF4-FFF2-40B4-BE49-F238E27FC236}">
                <a16:creationId xmlns:a16="http://schemas.microsoft.com/office/drawing/2014/main" id="{68E6BEC1-D4CA-3E98-592D-27DCD4E14CB0}"/>
              </a:ext>
            </a:extLst>
          </p:cNvPr>
          <p:cNvSpPr/>
          <p:nvPr/>
        </p:nvSpPr>
        <p:spPr>
          <a:xfrm>
            <a:off x="4355976" y="1032184"/>
            <a:ext cx="4536504" cy="3409089"/>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00" dirty="0">
              <a:solidFill>
                <a:schemeClr val="accent1"/>
              </a:solidFill>
              <a:latin typeface="Arial Bold" panose="020B0704020202020204" pitchFamily="34" charset="0"/>
              <a:cs typeface="Arial Bold" panose="020B0704020202020204" pitchFamily="34" charset="0"/>
            </a:endParaRPr>
          </a:p>
        </p:txBody>
      </p:sp>
      <p:sp>
        <p:nvSpPr>
          <p:cNvPr id="6" name="TextBox 5">
            <a:extLst>
              <a:ext uri="{FF2B5EF4-FFF2-40B4-BE49-F238E27FC236}">
                <a16:creationId xmlns:a16="http://schemas.microsoft.com/office/drawing/2014/main" id="{6C5101F4-9D80-7205-AD50-B3A723EFBC57}"/>
              </a:ext>
            </a:extLst>
          </p:cNvPr>
          <p:cNvSpPr txBox="1"/>
          <p:nvPr/>
        </p:nvSpPr>
        <p:spPr>
          <a:xfrm>
            <a:off x="4788024" y="1995686"/>
            <a:ext cx="3672408" cy="1908215"/>
          </a:xfrm>
          <a:prstGeom prst="rect">
            <a:avLst/>
          </a:prstGeom>
          <a:noFill/>
        </p:spPr>
        <p:txBody>
          <a:bodyPr wrap="square" rtlCol="0">
            <a:spAutoFit/>
          </a:bodyPr>
          <a:lstStyle/>
          <a:p>
            <a:pPr algn="ctr"/>
            <a:r>
              <a:rPr lang="en-GB" sz="2500" dirty="0">
                <a:solidFill>
                  <a:schemeClr val="accent1"/>
                </a:solidFill>
                <a:latin typeface="Arial Bold" panose="020B0704020202020204" pitchFamily="34" charset="0"/>
                <a:cs typeface="Arial Bold" panose="020B0704020202020204" pitchFamily="34" charset="0"/>
              </a:rPr>
              <a:t>There are two types of twins. </a:t>
            </a:r>
          </a:p>
          <a:p>
            <a:pPr algn="ctr"/>
            <a:endParaRPr lang="en-GB" sz="2500" dirty="0">
              <a:solidFill>
                <a:schemeClr val="accent1"/>
              </a:solidFill>
              <a:latin typeface="Arial Bold" panose="020B0704020202020204" pitchFamily="34" charset="0"/>
              <a:cs typeface="Arial Bold" panose="020B0704020202020204" pitchFamily="34" charset="0"/>
            </a:endParaRPr>
          </a:p>
          <a:p>
            <a:pPr algn="ctr"/>
            <a:r>
              <a:rPr lang="en-GB" sz="2500" dirty="0">
                <a:solidFill>
                  <a:schemeClr val="accent1"/>
                </a:solidFill>
                <a:latin typeface="Arial Bold" panose="020B0704020202020204" pitchFamily="34" charset="0"/>
                <a:cs typeface="Arial Bold" panose="020B0704020202020204" pitchFamily="34" charset="0"/>
              </a:rPr>
              <a:t>Can you name them?</a:t>
            </a:r>
          </a:p>
          <a:p>
            <a:endParaRPr lang="en-GB" dirty="0"/>
          </a:p>
        </p:txBody>
      </p:sp>
      <p:sp>
        <p:nvSpPr>
          <p:cNvPr id="8" name="TextBox 7">
            <a:extLst>
              <a:ext uri="{FF2B5EF4-FFF2-40B4-BE49-F238E27FC236}">
                <a16:creationId xmlns:a16="http://schemas.microsoft.com/office/drawing/2014/main" id="{DE715EFD-6B94-52E0-C5B7-A9D871EC2916}"/>
              </a:ext>
            </a:extLst>
          </p:cNvPr>
          <p:cNvSpPr txBox="1"/>
          <p:nvPr/>
        </p:nvSpPr>
        <p:spPr>
          <a:xfrm>
            <a:off x="3697849" y="184398"/>
            <a:ext cx="1565920" cy="646331"/>
          </a:xfrm>
          <a:prstGeom prst="rect">
            <a:avLst/>
          </a:prstGeom>
          <a:noFill/>
        </p:spPr>
        <p:txBody>
          <a:bodyPr wrap="square">
            <a:spAutoFit/>
          </a:bodyPr>
          <a:lstStyle/>
          <a:p>
            <a:r>
              <a:rPr lang="en-US" sz="36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Twins</a:t>
            </a:r>
            <a:endParaRPr lang="en-GB" sz="3600" dirty="0"/>
          </a:p>
        </p:txBody>
      </p:sp>
    </p:spTree>
    <p:extLst>
      <p:ext uri="{BB962C8B-B14F-4D97-AF65-F5344CB8AC3E}">
        <p14:creationId xmlns:p14="http://schemas.microsoft.com/office/powerpoint/2010/main" val="1767119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
            <a:extLst>
              <a:ext uri="{FF2B5EF4-FFF2-40B4-BE49-F238E27FC236}">
                <a16:creationId xmlns:a16="http://schemas.microsoft.com/office/drawing/2014/main" id="{F97697DF-B7CD-F1F0-648D-A41B58488253}"/>
              </a:ext>
            </a:extLst>
          </p:cNvPr>
          <p:cNvSpPr>
            <a:spLocks noGrp="1"/>
          </p:cNvSpPr>
          <p:nvPr>
            <p:ph type="title"/>
          </p:nvPr>
        </p:nvSpPr>
        <p:spPr>
          <a:xfrm>
            <a:off x="101319" y="195486"/>
            <a:ext cx="7886700" cy="586442"/>
          </a:xfrm>
        </p:spPr>
        <p:txBody>
          <a:bodyPr anchor="ctr">
            <a:normAutofit/>
          </a:bodyPr>
          <a:lstStyle/>
          <a:p>
            <a:pPr algn="l"/>
            <a:r>
              <a:rPr lang="en-US" sz="36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Sex &amp; how babies are made quiz:</a:t>
            </a:r>
            <a:endParaRPr lang="en-US" sz="3400" dirty="0">
              <a:solidFill>
                <a:schemeClr val="accent1"/>
              </a:solidFill>
              <a:latin typeface="Arial Bold" panose="020B0704020202020204" pitchFamily="34" charset="0"/>
              <a:cs typeface="Arial Bold" panose="020B0704020202020204" pitchFamily="34" charset="0"/>
            </a:endParaRPr>
          </a:p>
        </p:txBody>
      </p:sp>
      <p:graphicFrame>
        <p:nvGraphicFramePr>
          <p:cNvPr id="26" name="Table 26">
            <a:extLst>
              <a:ext uri="{FF2B5EF4-FFF2-40B4-BE49-F238E27FC236}">
                <a16:creationId xmlns:a16="http://schemas.microsoft.com/office/drawing/2014/main" id="{882F4544-492E-7147-42B7-9EC7CAB5E2BF}"/>
              </a:ext>
            </a:extLst>
          </p:cNvPr>
          <p:cNvGraphicFramePr>
            <a:graphicFrameLocks noGrp="1"/>
          </p:cNvGraphicFramePr>
          <p:nvPr>
            <p:extLst>
              <p:ext uri="{D42A27DB-BD31-4B8C-83A1-F6EECF244321}">
                <p14:modId xmlns:p14="http://schemas.microsoft.com/office/powerpoint/2010/main" val="348706904"/>
              </p:ext>
            </p:extLst>
          </p:nvPr>
        </p:nvGraphicFramePr>
        <p:xfrm>
          <a:off x="323528" y="987574"/>
          <a:ext cx="8424936" cy="3816420"/>
        </p:xfrm>
        <a:graphic>
          <a:graphicData uri="http://schemas.openxmlformats.org/drawingml/2006/table">
            <a:tbl>
              <a:tblPr lastCol="1" bandRow="1">
                <a:tableStyleId>{93296810-A885-4BE3-A3E7-6D5BEEA58F35}</a:tableStyleId>
              </a:tblPr>
              <a:tblGrid>
                <a:gridCol w="432048">
                  <a:extLst>
                    <a:ext uri="{9D8B030D-6E8A-4147-A177-3AD203B41FA5}">
                      <a16:colId xmlns:a16="http://schemas.microsoft.com/office/drawing/2014/main" val="3521959642"/>
                    </a:ext>
                  </a:extLst>
                </a:gridCol>
                <a:gridCol w="6840760">
                  <a:extLst>
                    <a:ext uri="{9D8B030D-6E8A-4147-A177-3AD203B41FA5}">
                      <a16:colId xmlns:a16="http://schemas.microsoft.com/office/drawing/2014/main" val="1475915570"/>
                    </a:ext>
                  </a:extLst>
                </a:gridCol>
                <a:gridCol w="1152128">
                  <a:extLst>
                    <a:ext uri="{9D8B030D-6E8A-4147-A177-3AD203B41FA5}">
                      <a16:colId xmlns:a16="http://schemas.microsoft.com/office/drawing/2014/main" val="3602463824"/>
                    </a:ext>
                  </a:extLst>
                </a:gridCol>
              </a:tblGrid>
              <a:tr h="254428">
                <a:tc>
                  <a:txBody>
                    <a:bodyPr/>
                    <a:lstStyle/>
                    <a:p>
                      <a:pPr algn="ctr"/>
                      <a:r>
                        <a:rPr lang="en-GB" sz="1000" dirty="0">
                          <a:latin typeface="Arial Bold" panose="020B0704020202020204" pitchFamily="34" charset="0"/>
                          <a:cs typeface="Arial Bold" panose="020B0704020202020204" pitchFamily="34" charset="0"/>
                        </a:rPr>
                        <a:t>1</a:t>
                      </a:r>
                    </a:p>
                  </a:txBody>
                  <a:tcPr anchor="ctr"/>
                </a:tc>
                <a:tc>
                  <a:txBody>
                    <a:bodyPr/>
                    <a:lstStyle/>
                    <a:p>
                      <a:r>
                        <a:rPr lang="en-GB" sz="1000" dirty="0">
                          <a:latin typeface="Arial Bold" panose="020B0704020202020204" pitchFamily="34" charset="0"/>
                          <a:cs typeface="Arial Bold" panose="020B0704020202020204" pitchFamily="34" charset="0"/>
                        </a:rPr>
                        <a:t>You need both a man and woman to make a baby.</a:t>
                      </a:r>
                    </a:p>
                  </a:txBody>
                  <a:tcPr anchor="ctr"/>
                </a:tc>
                <a:tc>
                  <a:txBody>
                    <a:bodyPr/>
                    <a:lstStyle/>
                    <a:p>
                      <a:endParaRPr lang="en-GB" sz="1000" dirty="0">
                        <a:latin typeface="Arial Bold" panose="020B0704020202020204" pitchFamily="34" charset="0"/>
                        <a:cs typeface="Arial Bold" panose="020B0704020202020204" pitchFamily="34" charset="0"/>
                      </a:endParaRPr>
                    </a:p>
                  </a:txBody>
                  <a:tcPr anchor="ctr"/>
                </a:tc>
                <a:extLst>
                  <a:ext uri="{0D108BD9-81ED-4DB2-BD59-A6C34878D82A}">
                    <a16:rowId xmlns:a16="http://schemas.microsoft.com/office/drawing/2014/main" val="3192655958"/>
                  </a:ext>
                </a:extLst>
              </a:tr>
              <a:tr h="254428">
                <a:tc>
                  <a:txBody>
                    <a:bodyPr/>
                    <a:lstStyle/>
                    <a:p>
                      <a:pPr algn="ctr"/>
                      <a:r>
                        <a:rPr lang="en-GB" sz="1000" dirty="0">
                          <a:latin typeface="Arial Bold" panose="020B0704020202020204" pitchFamily="34" charset="0"/>
                          <a:cs typeface="Arial Bold" panose="020B0704020202020204" pitchFamily="34" charset="0"/>
                        </a:rPr>
                        <a:t>2</a:t>
                      </a:r>
                    </a:p>
                  </a:txBody>
                  <a:tcPr anchor="ctr"/>
                </a:tc>
                <a:tc>
                  <a:txBody>
                    <a:bodyPr/>
                    <a:lstStyle/>
                    <a:p>
                      <a:r>
                        <a:rPr lang="en-GB" sz="1000" dirty="0">
                          <a:latin typeface="Arial Bold" panose="020B0704020202020204" pitchFamily="34" charset="0"/>
                          <a:cs typeface="Arial Bold" panose="020B0704020202020204" pitchFamily="34" charset="0"/>
                        </a:rPr>
                        <a:t>A baby is made when a man and a woman drink strawberry milkshake together. </a:t>
                      </a:r>
                    </a:p>
                  </a:txBody>
                  <a:tcPr anchor="ctr"/>
                </a:tc>
                <a:tc>
                  <a:txBody>
                    <a:bodyPr/>
                    <a:lstStyle/>
                    <a:p>
                      <a:endParaRPr lang="en-GB" sz="1000">
                        <a:latin typeface="Arial Bold" panose="020B0704020202020204" pitchFamily="34" charset="0"/>
                        <a:cs typeface="Arial Bold" panose="020B0704020202020204" pitchFamily="34" charset="0"/>
                      </a:endParaRPr>
                    </a:p>
                  </a:txBody>
                  <a:tcPr anchor="ctr"/>
                </a:tc>
                <a:extLst>
                  <a:ext uri="{0D108BD9-81ED-4DB2-BD59-A6C34878D82A}">
                    <a16:rowId xmlns:a16="http://schemas.microsoft.com/office/drawing/2014/main" val="107933694"/>
                  </a:ext>
                </a:extLst>
              </a:tr>
              <a:tr h="254428">
                <a:tc>
                  <a:txBody>
                    <a:bodyPr/>
                    <a:lstStyle/>
                    <a:p>
                      <a:pPr algn="ctr"/>
                      <a:r>
                        <a:rPr lang="en-GB" sz="1000" dirty="0">
                          <a:latin typeface="Arial Bold" panose="020B0704020202020204" pitchFamily="34" charset="0"/>
                          <a:cs typeface="Arial Bold" panose="020B0704020202020204" pitchFamily="34" charset="0"/>
                        </a:rPr>
                        <a:t>3</a:t>
                      </a:r>
                    </a:p>
                  </a:txBody>
                  <a:tcPr anchor="ctr"/>
                </a:tc>
                <a:tc>
                  <a:txBody>
                    <a:bodyPr/>
                    <a:lstStyle/>
                    <a:p>
                      <a:r>
                        <a:rPr lang="en-GB" sz="1000" dirty="0">
                          <a:latin typeface="Arial Bold" panose="020B0704020202020204" pitchFamily="34" charset="0"/>
                          <a:cs typeface="Arial Bold" panose="020B0704020202020204" pitchFamily="34" charset="0"/>
                        </a:rPr>
                        <a:t>A baby can start to grow when a sperm from a man and an egg from a woman join together.</a:t>
                      </a:r>
                    </a:p>
                  </a:txBody>
                  <a:tcPr anchor="ctr"/>
                </a:tc>
                <a:tc>
                  <a:txBody>
                    <a:bodyPr/>
                    <a:lstStyle/>
                    <a:p>
                      <a:endParaRPr lang="en-GB" sz="1000" dirty="0">
                        <a:latin typeface="Arial Bold" panose="020B0704020202020204" pitchFamily="34" charset="0"/>
                        <a:cs typeface="Arial Bold" panose="020B0704020202020204" pitchFamily="34" charset="0"/>
                      </a:endParaRPr>
                    </a:p>
                  </a:txBody>
                  <a:tcPr anchor="ctr"/>
                </a:tc>
                <a:extLst>
                  <a:ext uri="{0D108BD9-81ED-4DB2-BD59-A6C34878D82A}">
                    <a16:rowId xmlns:a16="http://schemas.microsoft.com/office/drawing/2014/main" val="1228583219"/>
                  </a:ext>
                </a:extLst>
              </a:tr>
              <a:tr h="254428">
                <a:tc>
                  <a:txBody>
                    <a:bodyPr/>
                    <a:lstStyle/>
                    <a:p>
                      <a:pPr algn="ctr"/>
                      <a:r>
                        <a:rPr lang="en-GB" sz="1000" dirty="0">
                          <a:latin typeface="Arial Bold" panose="020B0704020202020204" pitchFamily="34" charset="0"/>
                          <a:cs typeface="Arial Bold" panose="020B0704020202020204" pitchFamily="34" charset="0"/>
                        </a:rPr>
                        <a:t>4</a:t>
                      </a:r>
                    </a:p>
                  </a:txBody>
                  <a:tcPr anchor="ctr"/>
                </a:tc>
                <a:tc>
                  <a:txBody>
                    <a:bodyPr/>
                    <a:lstStyle/>
                    <a:p>
                      <a:r>
                        <a:rPr lang="en-GB" sz="1000" dirty="0">
                          <a:latin typeface="Arial Bold" panose="020B0704020202020204" pitchFamily="34" charset="0"/>
                          <a:cs typeface="Arial Bold" panose="020B0704020202020204" pitchFamily="34" charset="0"/>
                        </a:rPr>
                        <a:t>Sperm look like tiny octopus.</a:t>
                      </a:r>
                    </a:p>
                  </a:txBody>
                  <a:tcPr anchor="ctr"/>
                </a:tc>
                <a:tc>
                  <a:txBody>
                    <a:bodyPr/>
                    <a:lstStyle/>
                    <a:p>
                      <a:endParaRPr lang="en-GB" sz="1000">
                        <a:latin typeface="Arial Bold" panose="020B0704020202020204" pitchFamily="34" charset="0"/>
                        <a:cs typeface="Arial Bold" panose="020B0704020202020204" pitchFamily="34" charset="0"/>
                      </a:endParaRPr>
                    </a:p>
                  </a:txBody>
                  <a:tcPr anchor="ctr"/>
                </a:tc>
                <a:extLst>
                  <a:ext uri="{0D108BD9-81ED-4DB2-BD59-A6C34878D82A}">
                    <a16:rowId xmlns:a16="http://schemas.microsoft.com/office/drawing/2014/main" val="149252967"/>
                  </a:ext>
                </a:extLst>
              </a:tr>
              <a:tr h="254428">
                <a:tc>
                  <a:txBody>
                    <a:bodyPr/>
                    <a:lstStyle/>
                    <a:p>
                      <a:pPr algn="ctr"/>
                      <a:r>
                        <a:rPr lang="en-GB" sz="1000" dirty="0">
                          <a:latin typeface="Arial Bold" panose="020B0704020202020204" pitchFamily="34" charset="0"/>
                          <a:cs typeface="Arial Bold" panose="020B0704020202020204" pitchFamily="34" charset="0"/>
                        </a:rPr>
                        <a:t>5</a:t>
                      </a:r>
                    </a:p>
                  </a:txBody>
                  <a:tcPr anchor="ctr"/>
                </a:tc>
                <a:tc>
                  <a:txBody>
                    <a:bodyPr/>
                    <a:lstStyle/>
                    <a:p>
                      <a:r>
                        <a:rPr lang="en-GB" sz="1000" dirty="0">
                          <a:latin typeface="Arial Bold" panose="020B0704020202020204" pitchFamily="34" charset="0"/>
                          <a:cs typeface="Arial Bold" panose="020B0704020202020204" pitchFamily="34" charset="0"/>
                        </a:rPr>
                        <a:t>The sperm need to get inside a woman to make a baby. </a:t>
                      </a:r>
                    </a:p>
                  </a:txBody>
                  <a:tcPr anchor="ctr"/>
                </a:tc>
                <a:tc>
                  <a:txBody>
                    <a:bodyPr/>
                    <a:lstStyle/>
                    <a:p>
                      <a:endParaRPr lang="en-GB" sz="1000">
                        <a:latin typeface="Arial Bold" panose="020B0704020202020204" pitchFamily="34" charset="0"/>
                        <a:cs typeface="Arial Bold" panose="020B0704020202020204" pitchFamily="34" charset="0"/>
                      </a:endParaRPr>
                    </a:p>
                  </a:txBody>
                  <a:tcPr anchor="ctr"/>
                </a:tc>
                <a:extLst>
                  <a:ext uri="{0D108BD9-81ED-4DB2-BD59-A6C34878D82A}">
                    <a16:rowId xmlns:a16="http://schemas.microsoft.com/office/drawing/2014/main" val="2248127233"/>
                  </a:ext>
                </a:extLst>
              </a:tr>
              <a:tr h="254428">
                <a:tc>
                  <a:txBody>
                    <a:bodyPr/>
                    <a:lstStyle/>
                    <a:p>
                      <a:pPr algn="ctr"/>
                      <a:r>
                        <a:rPr lang="en-GB" sz="1000" dirty="0">
                          <a:latin typeface="Arial Bold" panose="020B0704020202020204" pitchFamily="34" charset="0"/>
                          <a:cs typeface="Arial Bold" panose="020B0704020202020204" pitchFamily="34" charset="0"/>
                        </a:rPr>
                        <a:t>6</a:t>
                      </a:r>
                    </a:p>
                  </a:txBody>
                  <a:tcPr anchor="ctr"/>
                </a:tc>
                <a:tc>
                  <a:txBody>
                    <a:bodyPr/>
                    <a:lstStyle/>
                    <a:p>
                      <a:r>
                        <a:rPr lang="en-GB" sz="1000" dirty="0">
                          <a:latin typeface="Arial Bold" panose="020B0704020202020204" pitchFamily="34" charset="0"/>
                          <a:cs typeface="Arial Bold" panose="020B0704020202020204" pitchFamily="34" charset="0"/>
                        </a:rPr>
                        <a:t>The sperm go inside a woman when a man and woman have sex.</a:t>
                      </a:r>
                    </a:p>
                  </a:txBody>
                  <a:tcPr anchor="ctr"/>
                </a:tc>
                <a:tc>
                  <a:txBody>
                    <a:bodyPr/>
                    <a:lstStyle/>
                    <a:p>
                      <a:endParaRPr lang="en-GB" sz="1000">
                        <a:latin typeface="Arial Bold" panose="020B0704020202020204" pitchFamily="34" charset="0"/>
                        <a:cs typeface="Arial Bold" panose="020B0704020202020204" pitchFamily="34" charset="0"/>
                      </a:endParaRPr>
                    </a:p>
                  </a:txBody>
                  <a:tcPr anchor="ctr"/>
                </a:tc>
                <a:extLst>
                  <a:ext uri="{0D108BD9-81ED-4DB2-BD59-A6C34878D82A}">
                    <a16:rowId xmlns:a16="http://schemas.microsoft.com/office/drawing/2014/main" val="134636503"/>
                  </a:ext>
                </a:extLst>
              </a:tr>
              <a:tr h="254428">
                <a:tc>
                  <a:txBody>
                    <a:bodyPr/>
                    <a:lstStyle/>
                    <a:p>
                      <a:pPr algn="ctr"/>
                      <a:r>
                        <a:rPr lang="en-GB" sz="1000" dirty="0">
                          <a:latin typeface="Arial Bold" panose="020B0704020202020204" pitchFamily="34" charset="0"/>
                          <a:cs typeface="Arial Bold" panose="020B0704020202020204" pitchFamily="34" charset="0"/>
                        </a:rPr>
                        <a:t>7</a:t>
                      </a:r>
                    </a:p>
                  </a:txBody>
                  <a:tcPr anchor="ctr"/>
                </a:tc>
                <a:tc>
                  <a:txBody>
                    <a:bodyPr/>
                    <a:lstStyle/>
                    <a:p>
                      <a:r>
                        <a:rPr lang="en-GB" sz="1000" dirty="0">
                          <a:latin typeface="Arial Bold" panose="020B0704020202020204" pitchFamily="34" charset="0"/>
                          <a:cs typeface="Arial Bold" panose="020B0704020202020204" pitchFamily="34" charset="0"/>
                        </a:rPr>
                        <a:t>A man and a woman only every have sex when they want to make a baby.</a:t>
                      </a:r>
                    </a:p>
                  </a:txBody>
                  <a:tcPr anchor="ctr"/>
                </a:tc>
                <a:tc>
                  <a:txBody>
                    <a:bodyPr/>
                    <a:lstStyle/>
                    <a:p>
                      <a:endParaRPr lang="en-GB" sz="1000">
                        <a:latin typeface="Arial Bold" panose="020B0704020202020204" pitchFamily="34" charset="0"/>
                        <a:cs typeface="Arial Bold" panose="020B0704020202020204" pitchFamily="34" charset="0"/>
                      </a:endParaRPr>
                    </a:p>
                  </a:txBody>
                  <a:tcPr anchor="ctr"/>
                </a:tc>
                <a:extLst>
                  <a:ext uri="{0D108BD9-81ED-4DB2-BD59-A6C34878D82A}">
                    <a16:rowId xmlns:a16="http://schemas.microsoft.com/office/drawing/2014/main" val="3512869429"/>
                  </a:ext>
                </a:extLst>
              </a:tr>
              <a:tr h="254428">
                <a:tc>
                  <a:txBody>
                    <a:bodyPr/>
                    <a:lstStyle/>
                    <a:p>
                      <a:pPr algn="ctr"/>
                      <a:r>
                        <a:rPr lang="en-GB" sz="1000" dirty="0">
                          <a:latin typeface="Arial Bold" panose="020B0704020202020204" pitchFamily="34" charset="0"/>
                          <a:cs typeface="Arial Bold" panose="020B0704020202020204" pitchFamily="34" charset="0"/>
                        </a:rPr>
                        <a:t>8</a:t>
                      </a:r>
                    </a:p>
                  </a:txBody>
                  <a:tcPr anchor="ctr"/>
                </a:tc>
                <a:tc>
                  <a:txBody>
                    <a:bodyPr/>
                    <a:lstStyle/>
                    <a:p>
                      <a:r>
                        <a:rPr lang="en-GB" sz="1000" dirty="0">
                          <a:latin typeface="Arial Bold" panose="020B0704020202020204" pitchFamily="34" charset="0"/>
                          <a:cs typeface="Arial Bold" panose="020B0704020202020204" pitchFamily="34" charset="0"/>
                        </a:rPr>
                        <a:t>Sexual intercourse is when a man puts his penis inside a woman’s vagina</a:t>
                      </a:r>
                    </a:p>
                  </a:txBody>
                  <a:tcPr anchor="ctr"/>
                </a:tc>
                <a:tc>
                  <a:txBody>
                    <a:bodyPr/>
                    <a:lstStyle/>
                    <a:p>
                      <a:endParaRPr lang="en-GB" sz="1000" dirty="0">
                        <a:latin typeface="Arial Bold" panose="020B0704020202020204" pitchFamily="34" charset="0"/>
                        <a:cs typeface="Arial Bold" panose="020B0704020202020204" pitchFamily="34" charset="0"/>
                      </a:endParaRPr>
                    </a:p>
                  </a:txBody>
                  <a:tcPr anchor="ctr"/>
                </a:tc>
                <a:extLst>
                  <a:ext uri="{0D108BD9-81ED-4DB2-BD59-A6C34878D82A}">
                    <a16:rowId xmlns:a16="http://schemas.microsoft.com/office/drawing/2014/main" val="2913137565"/>
                  </a:ext>
                </a:extLst>
              </a:tr>
              <a:tr h="254428">
                <a:tc>
                  <a:txBody>
                    <a:bodyPr/>
                    <a:lstStyle/>
                    <a:p>
                      <a:pPr algn="ctr"/>
                      <a:r>
                        <a:rPr lang="en-GB" sz="1000" dirty="0">
                          <a:latin typeface="Arial Bold" panose="020B0704020202020204" pitchFamily="34" charset="0"/>
                          <a:cs typeface="Arial Bold" panose="020B0704020202020204" pitchFamily="34" charset="0"/>
                        </a:rPr>
                        <a:t>9</a:t>
                      </a:r>
                    </a:p>
                  </a:txBody>
                  <a:tcPr anchor="ctr"/>
                </a:tc>
                <a:tc>
                  <a:txBody>
                    <a:bodyPr/>
                    <a:lstStyle/>
                    <a:p>
                      <a:r>
                        <a:rPr lang="en-GB" sz="1000" dirty="0">
                          <a:latin typeface="Arial Bold" panose="020B0704020202020204" pitchFamily="34" charset="0"/>
                          <a:cs typeface="Arial Bold" panose="020B0704020202020204" pitchFamily="34" charset="0"/>
                        </a:rPr>
                        <a:t>A man’s penis sometimes call a ‘willy’ but different families call body parts different things. </a:t>
                      </a:r>
                    </a:p>
                  </a:txBody>
                  <a:tcPr anchor="ctr"/>
                </a:tc>
                <a:tc>
                  <a:txBody>
                    <a:bodyPr/>
                    <a:lstStyle/>
                    <a:p>
                      <a:endParaRPr lang="en-GB" sz="1000" dirty="0">
                        <a:latin typeface="Arial Bold" panose="020B0704020202020204" pitchFamily="34" charset="0"/>
                        <a:cs typeface="Arial Bold" panose="020B0704020202020204" pitchFamily="34" charset="0"/>
                      </a:endParaRPr>
                    </a:p>
                  </a:txBody>
                  <a:tcPr anchor="ctr"/>
                </a:tc>
                <a:extLst>
                  <a:ext uri="{0D108BD9-81ED-4DB2-BD59-A6C34878D82A}">
                    <a16:rowId xmlns:a16="http://schemas.microsoft.com/office/drawing/2014/main" val="1093492730"/>
                  </a:ext>
                </a:extLst>
              </a:tr>
              <a:tr h="254428">
                <a:tc>
                  <a:txBody>
                    <a:bodyPr/>
                    <a:lstStyle/>
                    <a:p>
                      <a:pPr algn="ctr"/>
                      <a:r>
                        <a:rPr lang="en-GB" sz="1000" dirty="0">
                          <a:latin typeface="Arial Bold" panose="020B0704020202020204" pitchFamily="34" charset="0"/>
                          <a:cs typeface="Arial Bold" panose="020B0704020202020204" pitchFamily="34" charset="0"/>
                        </a:rPr>
                        <a:t>10</a:t>
                      </a:r>
                    </a:p>
                  </a:txBody>
                  <a:tcPr anchor="ctr"/>
                </a:tc>
                <a:tc>
                  <a:txBody>
                    <a:bodyPr/>
                    <a:lstStyle/>
                    <a:p>
                      <a:r>
                        <a:rPr lang="en-GB" sz="1000" dirty="0">
                          <a:latin typeface="Arial Bold" panose="020B0704020202020204" pitchFamily="34" charset="0"/>
                          <a:cs typeface="Arial Bold" panose="020B0704020202020204" pitchFamily="34" charset="0"/>
                        </a:rPr>
                        <a:t>During sex sperm comes out of a man's ears. </a:t>
                      </a:r>
                    </a:p>
                  </a:txBody>
                  <a:tcPr anchor="ctr"/>
                </a:tc>
                <a:tc>
                  <a:txBody>
                    <a:bodyPr/>
                    <a:lstStyle/>
                    <a:p>
                      <a:endParaRPr lang="en-GB" sz="1000" dirty="0">
                        <a:latin typeface="Arial Bold" panose="020B0704020202020204" pitchFamily="34" charset="0"/>
                        <a:cs typeface="Arial Bold" panose="020B0704020202020204" pitchFamily="34" charset="0"/>
                      </a:endParaRPr>
                    </a:p>
                  </a:txBody>
                  <a:tcPr anchor="ctr"/>
                </a:tc>
                <a:extLst>
                  <a:ext uri="{0D108BD9-81ED-4DB2-BD59-A6C34878D82A}">
                    <a16:rowId xmlns:a16="http://schemas.microsoft.com/office/drawing/2014/main" val="2936182324"/>
                  </a:ext>
                </a:extLst>
              </a:tr>
              <a:tr h="254428">
                <a:tc>
                  <a:txBody>
                    <a:bodyPr/>
                    <a:lstStyle/>
                    <a:p>
                      <a:pPr algn="ctr"/>
                      <a:r>
                        <a:rPr lang="en-GB" sz="1000" dirty="0">
                          <a:latin typeface="Arial Bold" panose="020B0704020202020204" pitchFamily="34" charset="0"/>
                          <a:cs typeface="Arial Bold" panose="020B0704020202020204" pitchFamily="34" charset="0"/>
                        </a:rPr>
                        <a:t>11</a:t>
                      </a:r>
                    </a:p>
                  </a:txBody>
                  <a:tcPr anchor="ctr"/>
                </a:tc>
                <a:tc>
                  <a:txBody>
                    <a:bodyPr/>
                    <a:lstStyle/>
                    <a:p>
                      <a:r>
                        <a:rPr lang="en-GB" sz="1000" dirty="0">
                          <a:latin typeface="Arial Bold" panose="020B0704020202020204" pitchFamily="34" charset="0"/>
                          <a:cs typeface="Arial Bold" panose="020B0704020202020204" pitchFamily="34" charset="0"/>
                        </a:rPr>
                        <a:t>Sperm are the size of apples. </a:t>
                      </a:r>
                    </a:p>
                  </a:txBody>
                  <a:tcPr anchor="ctr"/>
                </a:tc>
                <a:tc>
                  <a:txBody>
                    <a:bodyPr/>
                    <a:lstStyle/>
                    <a:p>
                      <a:endParaRPr lang="en-GB" sz="1000" dirty="0">
                        <a:latin typeface="Arial Bold" panose="020B0704020202020204" pitchFamily="34" charset="0"/>
                        <a:cs typeface="Arial Bold" panose="020B0704020202020204" pitchFamily="34" charset="0"/>
                      </a:endParaRPr>
                    </a:p>
                  </a:txBody>
                  <a:tcPr anchor="ctr"/>
                </a:tc>
                <a:extLst>
                  <a:ext uri="{0D108BD9-81ED-4DB2-BD59-A6C34878D82A}">
                    <a16:rowId xmlns:a16="http://schemas.microsoft.com/office/drawing/2014/main" val="1948066173"/>
                  </a:ext>
                </a:extLst>
              </a:tr>
              <a:tr h="254428">
                <a:tc>
                  <a:txBody>
                    <a:bodyPr/>
                    <a:lstStyle/>
                    <a:p>
                      <a:pPr algn="ctr"/>
                      <a:r>
                        <a:rPr lang="en-GB" sz="1000" dirty="0">
                          <a:latin typeface="Arial Bold" panose="020B0704020202020204" pitchFamily="34" charset="0"/>
                          <a:cs typeface="Arial Bold" panose="020B0704020202020204" pitchFamily="34" charset="0"/>
                        </a:rPr>
                        <a:t>12</a:t>
                      </a:r>
                    </a:p>
                  </a:txBody>
                  <a:tcPr anchor="ctr"/>
                </a:tc>
                <a:tc>
                  <a:txBody>
                    <a:bodyPr/>
                    <a:lstStyle/>
                    <a:p>
                      <a:r>
                        <a:rPr lang="en-GB" sz="1000" dirty="0">
                          <a:latin typeface="Arial Bold" panose="020B0704020202020204" pitchFamily="34" charset="0"/>
                          <a:cs typeface="Arial Bold" panose="020B0704020202020204" pitchFamily="34" charset="0"/>
                        </a:rPr>
                        <a:t>A woman gets pregnant every time she has sex. </a:t>
                      </a:r>
                    </a:p>
                  </a:txBody>
                  <a:tcPr anchor="ctr"/>
                </a:tc>
                <a:tc>
                  <a:txBody>
                    <a:bodyPr/>
                    <a:lstStyle/>
                    <a:p>
                      <a:endParaRPr lang="en-GB" sz="1000" dirty="0">
                        <a:latin typeface="Arial Bold" panose="020B0704020202020204" pitchFamily="34" charset="0"/>
                        <a:cs typeface="Arial Bold" panose="020B0704020202020204" pitchFamily="34" charset="0"/>
                      </a:endParaRPr>
                    </a:p>
                  </a:txBody>
                  <a:tcPr anchor="ctr"/>
                </a:tc>
                <a:extLst>
                  <a:ext uri="{0D108BD9-81ED-4DB2-BD59-A6C34878D82A}">
                    <a16:rowId xmlns:a16="http://schemas.microsoft.com/office/drawing/2014/main" val="1855196540"/>
                  </a:ext>
                </a:extLst>
              </a:tr>
              <a:tr h="254428">
                <a:tc>
                  <a:txBody>
                    <a:bodyPr/>
                    <a:lstStyle/>
                    <a:p>
                      <a:pPr algn="ctr"/>
                      <a:r>
                        <a:rPr lang="en-GB" sz="1000" dirty="0">
                          <a:latin typeface="Arial Bold" panose="020B0704020202020204" pitchFamily="34" charset="0"/>
                          <a:cs typeface="Arial Bold" panose="020B0704020202020204" pitchFamily="34" charset="0"/>
                        </a:rPr>
                        <a:t>13</a:t>
                      </a:r>
                    </a:p>
                  </a:txBody>
                  <a:tcPr anchor="ctr"/>
                </a:tc>
                <a:tc>
                  <a:txBody>
                    <a:bodyPr/>
                    <a:lstStyle/>
                    <a:p>
                      <a:r>
                        <a:rPr lang="en-GB" sz="1000" dirty="0">
                          <a:latin typeface="Arial Bold" panose="020B0704020202020204" pitchFamily="34" charset="0"/>
                          <a:cs typeface="Arial Bold" panose="020B0704020202020204" pitchFamily="34" charset="0"/>
                        </a:rPr>
                        <a:t>A baby grows for just two weeks inside the mother’s womb and then it is ready to be born. </a:t>
                      </a:r>
                    </a:p>
                  </a:txBody>
                  <a:tcPr anchor="ctr"/>
                </a:tc>
                <a:tc>
                  <a:txBody>
                    <a:bodyPr/>
                    <a:lstStyle/>
                    <a:p>
                      <a:endParaRPr lang="en-GB" sz="1000" dirty="0">
                        <a:latin typeface="Arial Bold" panose="020B0704020202020204" pitchFamily="34" charset="0"/>
                        <a:cs typeface="Arial Bold" panose="020B0704020202020204" pitchFamily="34" charset="0"/>
                      </a:endParaRPr>
                    </a:p>
                  </a:txBody>
                  <a:tcPr anchor="ctr"/>
                </a:tc>
                <a:extLst>
                  <a:ext uri="{0D108BD9-81ED-4DB2-BD59-A6C34878D82A}">
                    <a16:rowId xmlns:a16="http://schemas.microsoft.com/office/drawing/2014/main" val="1577247525"/>
                  </a:ext>
                </a:extLst>
              </a:tr>
              <a:tr h="254428">
                <a:tc>
                  <a:txBody>
                    <a:bodyPr/>
                    <a:lstStyle/>
                    <a:p>
                      <a:pPr algn="ctr"/>
                      <a:r>
                        <a:rPr lang="en-GB" sz="1000" dirty="0">
                          <a:latin typeface="Arial Bold" panose="020B0704020202020204" pitchFamily="34" charset="0"/>
                          <a:cs typeface="Arial Bold" panose="020B0704020202020204" pitchFamily="34" charset="0"/>
                        </a:rPr>
                        <a:t>14</a:t>
                      </a:r>
                    </a:p>
                  </a:txBody>
                  <a:tcPr anchor="ctr"/>
                </a:tc>
                <a:tc>
                  <a:txBody>
                    <a:bodyPr/>
                    <a:lstStyle/>
                    <a:p>
                      <a:r>
                        <a:rPr lang="en-GB" sz="1000" dirty="0">
                          <a:latin typeface="Arial Bold" panose="020B0704020202020204" pitchFamily="34" charset="0"/>
                          <a:cs typeface="Arial Bold" panose="020B0704020202020204" pitchFamily="34" charset="0"/>
                        </a:rPr>
                        <a:t>When a baby is ready to be born is shouts ‘I’m ready’ and pops out the woman’s vagina. </a:t>
                      </a:r>
                    </a:p>
                  </a:txBody>
                  <a:tcPr anchor="ctr"/>
                </a:tc>
                <a:tc>
                  <a:txBody>
                    <a:bodyPr/>
                    <a:lstStyle/>
                    <a:p>
                      <a:endParaRPr lang="en-GB" sz="1000" dirty="0">
                        <a:latin typeface="Arial Bold" panose="020B0704020202020204" pitchFamily="34" charset="0"/>
                        <a:cs typeface="Arial Bold" panose="020B0704020202020204" pitchFamily="34" charset="0"/>
                      </a:endParaRPr>
                    </a:p>
                  </a:txBody>
                  <a:tcPr anchor="ctr"/>
                </a:tc>
                <a:extLst>
                  <a:ext uri="{0D108BD9-81ED-4DB2-BD59-A6C34878D82A}">
                    <a16:rowId xmlns:a16="http://schemas.microsoft.com/office/drawing/2014/main" val="206555981"/>
                  </a:ext>
                </a:extLst>
              </a:tr>
              <a:tr h="254428">
                <a:tc>
                  <a:txBody>
                    <a:bodyPr/>
                    <a:lstStyle/>
                    <a:p>
                      <a:pPr algn="ctr"/>
                      <a:r>
                        <a:rPr lang="en-GB" sz="1000" dirty="0">
                          <a:latin typeface="Arial Bold" panose="020B0704020202020204" pitchFamily="34" charset="0"/>
                          <a:cs typeface="Arial Bold" panose="020B0704020202020204" pitchFamily="34" charset="0"/>
                        </a:rPr>
                        <a:t>15</a:t>
                      </a:r>
                    </a:p>
                  </a:txBody>
                  <a:tcPr anchor="ctr"/>
                </a:tc>
                <a:tc>
                  <a:txBody>
                    <a:bodyPr/>
                    <a:lstStyle/>
                    <a:p>
                      <a:r>
                        <a:rPr lang="en-GB" sz="1000" dirty="0">
                          <a:latin typeface="Arial Bold" panose="020B0704020202020204" pitchFamily="34" charset="0"/>
                          <a:cs typeface="Arial Bold" panose="020B0704020202020204" pitchFamily="34" charset="0"/>
                        </a:rPr>
                        <a:t>Some adults are shy when it comes to talking about sex. </a:t>
                      </a:r>
                    </a:p>
                  </a:txBody>
                  <a:tcPr anchor="ctr"/>
                </a:tc>
                <a:tc>
                  <a:txBody>
                    <a:bodyPr/>
                    <a:lstStyle/>
                    <a:p>
                      <a:endParaRPr lang="en-GB" sz="1000" dirty="0">
                        <a:latin typeface="Arial Bold" panose="020B0704020202020204" pitchFamily="34" charset="0"/>
                        <a:cs typeface="Arial Bold" panose="020B0704020202020204" pitchFamily="34" charset="0"/>
                      </a:endParaRPr>
                    </a:p>
                  </a:txBody>
                  <a:tcPr anchor="ctr"/>
                </a:tc>
                <a:extLst>
                  <a:ext uri="{0D108BD9-81ED-4DB2-BD59-A6C34878D82A}">
                    <a16:rowId xmlns:a16="http://schemas.microsoft.com/office/drawing/2014/main" val="2007884784"/>
                  </a:ext>
                </a:extLst>
              </a:tr>
            </a:tbl>
          </a:graphicData>
        </a:graphic>
      </p:graphicFrame>
      <p:sp>
        <p:nvSpPr>
          <p:cNvPr id="27" name="TextBox 26">
            <a:extLst>
              <a:ext uri="{FF2B5EF4-FFF2-40B4-BE49-F238E27FC236}">
                <a16:creationId xmlns:a16="http://schemas.microsoft.com/office/drawing/2014/main" id="{8C089B77-B82D-C741-1E8F-8BE3C0E3AC6A}"/>
              </a:ext>
            </a:extLst>
          </p:cNvPr>
          <p:cNvSpPr txBox="1"/>
          <p:nvPr/>
        </p:nvSpPr>
        <p:spPr>
          <a:xfrm>
            <a:off x="7812360" y="987574"/>
            <a:ext cx="648072" cy="246221"/>
          </a:xfrm>
          <a:prstGeom prst="rect">
            <a:avLst/>
          </a:prstGeom>
          <a:noFill/>
        </p:spPr>
        <p:txBody>
          <a:bodyPr wrap="square" rtlCol="0">
            <a:spAutoFit/>
          </a:bodyPr>
          <a:lstStyle/>
          <a:p>
            <a:pPr algn="ctr"/>
            <a:r>
              <a:rPr lang="en-GB" sz="1000" dirty="0">
                <a:latin typeface="Arial Bold" panose="020B0704020202020204" pitchFamily="34" charset="0"/>
                <a:cs typeface="Arial Bold" panose="020B0704020202020204" pitchFamily="34" charset="0"/>
              </a:rPr>
              <a:t>TRUE</a:t>
            </a:r>
          </a:p>
        </p:txBody>
      </p:sp>
      <p:sp>
        <p:nvSpPr>
          <p:cNvPr id="28" name="TextBox 27">
            <a:extLst>
              <a:ext uri="{FF2B5EF4-FFF2-40B4-BE49-F238E27FC236}">
                <a16:creationId xmlns:a16="http://schemas.microsoft.com/office/drawing/2014/main" id="{70D36316-D083-A171-4576-FF89A21DCF4A}"/>
              </a:ext>
            </a:extLst>
          </p:cNvPr>
          <p:cNvSpPr txBox="1"/>
          <p:nvPr/>
        </p:nvSpPr>
        <p:spPr>
          <a:xfrm>
            <a:off x="7828215" y="1501519"/>
            <a:ext cx="648072" cy="246221"/>
          </a:xfrm>
          <a:prstGeom prst="rect">
            <a:avLst/>
          </a:prstGeom>
          <a:noFill/>
        </p:spPr>
        <p:txBody>
          <a:bodyPr wrap="square" rtlCol="0">
            <a:spAutoFit/>
          </a:bodyPr>
          <a:lstStyle/>
          <a:p>
            <a:pPr algn="ctr"/>
            <a:r>
              <a:rPr lang="en-GB" sz="1000" dirty="0">
                <a:latin typeface="Arial Bold" panose="020B0704020202020204" pitchFamily="34" charset="0"/>
                <a:cs typeface="Arial Bold" panose="020B0704020202020204" pitchFamily="34" charset="0"/>
              </a:rPr>
              <a:t>TRUE</a:t>
            </a:r>
          </a:p>
        </p:txBody>
      </p:sp>
      <p:sp>
        <p:nvSpPr>
          <p:cNvPr id="29" name="TextBox 28">
            <a:extLst>
              <a:ext uri="{FF2B5EF4-FFF2-40B4-BE49-F238E27FC236}">
                <a16:creationId xmlns:a16="http://schemas.microsoft.com/office/drawing/2014/main" id="{21749BE4-36D8-7FF6-287F-B1F904B615C9}"/>
              </a:ext>
            </a:extLst>
          </p:cNvPr>
          <p:cNvSpPr txBox="1"/>
          <p:nvPr/>
        </p:nvSpPr>
        <p:spPr>
          <a:xfrm>
            <a:off x="7812360" y="2011139"/>
            <a:ext cx="648072" cy="246221"/>
          </a:xfrm>
          <a:prstGeom prst="rect">
            <a:avLst/>
          </a:prstGeom>
          <a:noFill/>
        </p:spPr>
        <p:txBody>
          <a:bodyPr wrap="square" rtlCol="0">
            <a:spAutoFit/>
          </a:bodyPr>
          <a:lstStyle/>
          <a:p>
            <a:pPr algn="ctr"/>
            <a:r>
              <a:rPr lang="en-GB" sz="1000" dirty="0">
                <a:latin typeface="Arial Bold" panose="020B0704020202020204" pitchFamily="34" charset="0"/>
                <a:cs typeface="Arial Bold" panose="020B0704020202020204" pitchFamily="34" charset="0"/>
              </a:rPr>
              <a:t>TRUE</a:t>
            </a:r>
          </a:p>
        </p:txBody>
      </p:sp>
      <p:sp>
        <p:nvSpPr>
          <p:cNvPr id="30" name="TextBox 29">
            <a:extLst>
              <a:ext uri="{FF2B5EF4-FFF2-40B4-BE49-F238E27FC236}">
                <a16:creationId xmlns:a16="http://schemas.microsoft.com/office/drawing/2014/main" id="{93D8BC16-C765-3784-2855-CD63267B1DB0}"/>
              </a:ext>
            </a:extLst>
          </p:cNvPr>
          <p:cNvSpPr txBox="1"/>
          <p:nvPr/>
        </p:nvSpPr>
        <p:spPr>
          <a:xfrm>
            <a:off x="7814592" y="2267693"/>
            <a:ext cx="648072" cy="246221"/>
          </a:xfrm>
          <a:prstGeom prst="rect">
            <a:avLst/>
          </a:prstGeom>
          <a:noFill/>
        </p:spPr>
        <p:txBody>
          <a:bodyPr wrap="square" rtlCol="0">
            <a:spAutoFit/>
          </a:bodyPr>
          <a:lstStyle/>
          <a:p>
            <a:pPr algn="ctr"/>
            <a:r>
              <a:rPr lang="en-GB" sz="1000" dirty="0">
                <a:latin typeface="Arial Bold" panose="020B0704020202020204" pitchFamily="34" charset="0"/>
                <a:cs typeface="Arial Bold" panose="020B0704020202020204" pitchFamily="34" charset="0"/>
              </a:rPr>
              <a:t>TRUE</a:t>
            </a:r>
          </a:p>
        </p:txBody>
      </p:sp>
      <p:sp>
        <p:nvSpPr>
          <p:cNvPr id="31" name="TextBox 30">
            <a:extLst>
              <a:ext uri="{FF2B5EF4-FFF2-40B4-BE49-F238E27FC236}">
                <a16:creationId xmlns:a16="http://schemas.microsoft.com/office/drawing/2014/main" id="{3A2FA3DC-3E08-17B4-B737-764EFEA075B7}"/>
              </a:ext>
            </a:extLst>
          </p:cNvPr>
          <p:cNvSpPr txBox="1"/>
          <p:nvPr/>
        </p:nvSpPr>
        <p:spPr>
          <a:xfrm>
            <a:off x="7812360" y="2524247"/>
            <a:ext cx="648072" cy="246221"/>
          </a:xfrm>
          <a:prstGeom prst="rect">
            <a:avLst/>
          </a:prstGeom>
          <a:noFill/>
        </p:spPr>
        <p:txBody>
          <a:bodyPr wrap="square" rtlCol="0">
            <a:spAutoFit/>
          </a:bodyPr>
          <a:lstStyle/>
          <a:p>
            <a:pPr algn="ctr"/>
            <a:r>
              <a:rPr lang="en-GB" sz="1000" dirty="0">
                <a:latin typeface="Arial Bold" panose="020B0704020202020204" pitchFamily="34" charset="0"/>
                <a:cs typeface="Arial Bold" panose="020B0704020202020204" pitchFamily="34" charset="0"/>
              </a:rPr>
              <a:t>FALSE</a:t>
            </a:r>
          </a:p>
        </p:txBody>
      </p:sp>
      <p:sp>
        <p:nvSpPr>
          <p:cNvPr id="32" name="TextBox 31">
            <a:extLst>
              <a:ext uri="{FF2B5EF4-FFF2-40B4-BE49-F238E27FC236}">
                <a16:creationId xmlns:a16="http://schemas.microsoft.com/office/drawing/2014/main" id="{ECA2DC18-3608-CF8B-20FB-4012B7E2C1E4}"/>
              </a:ext>
            </a:extLst>
          </p:cNvPr>
          <p:cNvSpPr txBox="1"/>
          <p:nvPr/>
        </p:nvSpPr>
        <p:spPr>
          <a:xfrm>
            <a:off x="7812360" y="2761481"/>
            <a:ext cx="648072" cy="246221"/>
          </a:xfrm>
          <a:prstGeom prst="rect">
            <a:avLst/>
          </a:prstGeom>
          <a:noFill/>
        </p:spPr>
        <p:txBody>
          <a:bodyPr wrap="square" rtlCol="0">
            <a:spAutoFit/>
          </a:bodyPr>
          <a:lstStyle/>
          <a:p>
            <a:pPr algn="ctr"/>
            <a:r>
              <a:rPr lang="en-GB" sz="1000" dirty="0">
                <a:latin typeface="Arial Bold" panose="020B0704020202020204" pitchFamily="34" charset="0"/>
                <a:cs typeface="Arial Bold" panose="020B0704020202020204" pitchFamily="34" charset="0"/>
              </a:rPr>
              <a:t>TRUE</a:t>
            </a:r>
          </a:p>
        </p:txBody>
      </p:sp>
      <p:sp>
        <p:nvSpPr>
          <p:cNvPr id="33" name="TextBox 32">
            <a:extLst>
              <a:ext uri="{FF2B5EF4-FFF2-40B4-BE49-F238E27FC236}">
                <a16:creationId xmlns:a16="http://schemas.microsoft.com/office/drawing/2014/main" id="{86746D49-366A-A0F3-DFF5-3D29D86A9DBF}"/>
              </a:ext>
            </a:extLst>
          </p:cNvPr>
          <p:cNvSpPr txBox="1"/>
          <p:nvPr/>
        </p:nvSpPr>
        <p:spPr>
          <a:xfrm>
            <a:off x="7814592" y="3024223"/>
            <a:ext cx="648072" cy="246221"/>
          </a:xfrm>
          <a:prstGeom prst="rect">
            <a:avLst/>
          </a:prstGeom>
          <a:noFill/>
        </p:spPr>
        <p:txBody>
          <a:bodyPr wrap="square" rtlCol="0">
            <a:spAutoFit/>
          </a:bodyPr>
          <a:lstStyle/>
          <a:p>
            <a:pPr algn="ctr"/>
            <a:r>
              <a:rPr lang="en-GB" sz="1000" dirty="0">
                <a:latin typeface="Arial Bold" panose="020B0704020202020204" pitchFamily="34" charset="0"/>
                <a:cs typeface="Arial Bold" panose="020B0704020202020204" pitchFamily="34" charset="0"/>
              </a:rPr>
              <a:t>TRUE</a:t>
            </a:r>
          </a:p>
        </p:txBody>
      </p:sp>
      <p:sp>
        <p:nvSpPr>
          <p:cNvPr id="34" name="TextBox 33">
            <a:extLst>
              <a:ext uri="{FF2B5EF4-FFF2-40B4-BE49-F238E27FC236}">
                <a16:creationId xmlns:a16="http://schemas.microsoft.com/office/drawing/2014/main" id="{911DAB5D-D711-82A4-ECC2-EDF1B4471374}"/>
              </a:ext>
            </a:extLst>
          </p:cNvPr>
          <p:cNvSpPr txBox="1"/>
          <p:nvPr/>
        </p:nvSpPr>
        <p:spPr>
          <a:xfrm>
            <a:off x="7848459" y="4543256"/>
            <a:ext cx="648072" cy="246221"/>
          </a:xfrm>
          <a:prstGeom prst="rect">
            <a:avLst/>
          </a:prstGeom>
          <a:noFill/>
        </p:spPr>
        <p:txBody>
          <a:bodyPr wrap="square" rtlCol="0">
            <a:spAutoFit/>
          </a:bodyPr>
          <a:lstStyle/>
          <a:p>
            <a:pPr algn="ctr"/>
            <a:r>
              <a:rPr lang="en-GB" sz="1000" dirty="0">
                <a:latin typeface="Arial Bold" panose="020B0704020202020204" pitchFamily="34" charset="0"/>
                <a:cs typeface="Arial Bold" panose="020B0704020202020204" pitchFamily="34" charset="0"/>
              </a:rPr>
              <a:t>TRUE</a:t>
            </a:r>
          </a:p>
        </p:txBody>
      </p:sp>
      <p:sp>
        <p:nvSpPr>
          <p:cNvPr id="35" name="TextBox 34">
            <a:extLst>
              <a:ext uri="{FF2B5EF4-FFF2-40B4-BE49-F238E27FC236}">
                <a16:creationId xmlns:a16="http://schemas.microsoft.com/office/drawing/2014/main" id="{0871259F-E4DA-D6AC-DDAA-68ABB103F9EE}"/>
              </a:ext>
            </a:extLst>
          </p:cNvPr>
          <p:cNvSpPr txBox="1"/>
          <p:nvPr/>
        </p:nvSpPr>
        <p:spPr>
          <a:xfrm>
            <a:off x="7831525" y="1241191"/>
            <a:ext cx="648072" cy="246221"/>
          </a:xfrm>
          <a:prstGeom prst="rect">
            <a:avLst/>
          </a:prstGeom>
          <a:noFill/>
        </p:spPr>
        <p:txBody>
          <a:bodyPr wrap="square" rtlCol="0">
            <a:spAutoFit/>
          </a:bodyPr>
          <a:lstStyle/>
          <a:p>
            <a:pPr algn="ctr"/>
            <a:r>
              <a:rPr lang="en-GB" sz="1000" dirty="0">
                <a:latin typeface="Arial Bold" panose="020B0704020202020204" pitchFamily="34" charset="0"/>
                <a:cs typeface="Arial Bold" panose="020B0704020202020204" pitchFamily="34" charset="0"/>
              </a:rPr>
              <a:t>FALSE</a:t>
            </a:r>
          </a:p>
        </p:txBody>
      </p:sp>
      <p:sp>
        <p:nvSpPr>
          <p:cNvPr id="38" name="TextBox 37">
            <a:extLst>
              <a:ext uri="{FF2B5EF4-FFF2-40B4-BE49-F238E27FC236}">
                <a16:creationId xmlns:a16="http://schemas.microsoft.com/office/drawing/2014/main" id="{B0C8292E-B794-A91B-1153-DCBA1707E2F1}"/>
              </a:ext>
            </a:extLst>
          </p:cNvPr>
          <p:cNvSpPr txBox="1"/>
          <p:nvPr/>
        </p:nvSpPr>
        <p:spPr>
          <a:xfrm>
            <a:off x="7831525" y="1741987"/>
            <a:ext cx="648072" cy="246221"/>
          </a:xfrm>
          <a:prstGeom prst="rect">
            <a:avLst/>
          </a:prstGeom>
          <a:noFill/>
        </p:spPr>
        <p:txBody>
          <a:bodyPr wrap="square" rtlCol="0">
            <a:spAutoFit/>
          </a:bodyPr>
          <a:lstStyle/>
          <a:p>
            <a:pPr algn="ctr"/>
            <a:r>
              <a:rPr lang="en-GB" sz="1000" dirty="0">
                <a:latin typeface="Arial Bold" panose="020B0704020202020204" pitchFamily="34" charset="0"/>
                <a:cs typeface="Arial Bold" panose="020B0704020202020204" pitchFamily="34" charset="0"/>
              </a:rPr>
              <a:t>FALSE</a:t>
            </a:r>
          </a:p>
        </p:txBody>
      </p:sp>
      <p:sp>
        <p:nvSpPr>
          <p:cNvPr id="39" name="TextBox 38">
            <a:extLst>
              <a:ext uri="{FF2B5EF4-FFF2-40B4-BE49-F238E27FC236}">
                <a16:creationId xmlns:a16="http://schemas.microsoft.com/office/drawing/2014/main" id="{CA34AC20-F529-E739-335B-01A10DC66458}"/>
              </a:ext>
            </a:extLst>
          </p:cNvPr>
          <p:cNvSpPr txBox="1"/>
          <p:nvPr/>
        </p:nvSpPr>
        <p:spPr>
          <a:xfrm>
            <a:off x="7808357" y="3262523"/>
            <a:ext cx="648072" cy="246221"/>
          </a:xfrm>
          <a:prstGeom prst="rect">
            <a:avLst/>
          </a:prstGeom>
          <a:noFill/>
        </p:spPr>
        <p:txBody>
          <a:bodyPr wrap="square" rtlCol="0">
            <a:spAutoFit/>
          </a:bodyPr>
          <a:lstStyle/>
          <a:p>
            <a:pPr algn="ctr"/>
            <a:r>
              <a:rPr lang="en-GB" sz="1000" dirty="0">
                <a:latin typeface="Arial Bold" panose="020B0704020202020204" pitchFamily="34" charset="0"/>
                <a:cs typeface="Arial Bold" panose="020B0704020202020204" pitchFamily="34" charset="0"/>
              </a:rPr>
              <a:t>FALSE</a:t>
            </a:r>
          </a:p>
        </p:txBody>
      </p:sp>
      <p:sp>
        <p:nvSpPr>
          <p:cNvPr id="40" name="TextBox 39">
            <a:extLst>
              <a:ext uri="{FF2B5EF4-FFF2-40B4-BE49-F238E27FC236}">
                <a16:creationId xmlns:a16="http://schemas.microsoft.com/office/drawing/2014/main" id="{87CF0020-EE2A-0CB2-D23E-BA89546DA053}"/>
              </a:ext>
            </a:extLst>
          </p:cNvPr>
          <p:cNvSpPr txBox="1"/>
          <p:nvPr/>
        </p:nvSpPr>
        <p:spPr>
          <a:xfrm>
            <a:off x="7810589" y="3535882"/>
            <a:ext cx="648072" cy="246221"/>
          </a:xfrm>
          <a:prstGeom prst="rect">
            <a:avLst/>
          </a:prstGeom>
          <a:noFill/>
        </p:spPr>
        <p:txBody>
          <a:bodyPr wrap="square" rtlCol="0">
            <a:spAutoFit/>
          </a:bodyPr>
          <a:lstStyle/>
          <a:p>
            <a:pPr algn="ctr"/>
            <a:r>
              <a:rPr lang="en-GB" sz="1000" dirty="0">
                <a:latin typeface="Arial Bold" panose="020B0704020202020204" pitchFamily="34" charset="0"/>
                <a:cs typeface="Arial Bold" panose="020B0704020202020204" pitchFamily="34" charset="0"/>
              </a:rPr>
              <a:t>FALSE</a:t>
            </a:r>
          </a:p>
        </p:txBody>
      </p:sp>
      <p:sp>
        <p:nvSpPr>
          <p:cNvPr id="41" name="TextBox 40">
            <a:extLst>
              <a:ext uri="{FF2B5EF4-FFF2-40B4-BE49-F238E27FC236}">
                <a16:creationId xmlns:a16="http://schemas.microsoft.com/office/drawing/2014/main" id="{19E299B2-D91C-F427-EABA-91C5934A37B6}"/>
              </a:ext>
            </a:extLst>
          </p:cNvPr>
          <p:cNvSpPr txBox="1"/>
          <p:nvPr/>
        </p:nvSpPr>
        <p:spPr>
          <a:xfrm>
            <a:off x="7808357" y="3795075"/>
            <a:ext cx="648072" cy="246221"/>
          </a:xfrm>
          <a:prstGeom prst="rect">
            <a:avLst/>
          </a:prstGeom>
          <a:noFill/>
        </p:spPr>
        <p:txBody>
          <a:bodyPr wrap="square" rtlCol="0">
            <a:spAutoFit/>
          </a:bodyPr>
          <a:lstStyle/>
          <a:p>
            <a:pPr algn="ctr"/>
            <a:r>
              <a:rPr lang="en-GB" sz="1000" dirty="0">
                <a:latin typeface="Arial Bold" panose="020B0704020202020204" pitchFamily="34" charset="0"/>
                <a:cs typeface="Arial Bold" panose="020B0704020202020204" pitchFamily="34" charset="0"/>
              </a:rPr>
              <a:t>FALSE</a:t>
            </a:r>
          </a:p>
        </p:txBody>
      </p:sp>
      <p:sp>
        <p:nvSpPr>
          <p:cNvPr id="42" name="TextBox 41">
            <a:extLst>
              <a:ext uri="{FF2B5EF4-FFF2-40B4-BE49-F238E27FC236}">
                <a16:creationId xmlns:a16="http://schemas.microsoft.com/office/drawing/2014/main" id="{5F1BFDF7-B0C1-F37D-BA00-4F39D9EC9DAA}"/>
              </a:ext>
            </a:extLst>
          </p:cNvPr>
          <p:cNvSpPr txBox="1"/>
          <p:nvPr/>
        </p:nvSpPr>
        <p:spPr>
          <a:xfrm>
            <a:off x="7808357" y="4034293"/>
            <a:ext cx="648072" cy="246221"/>
          </a:xfrm>
          <a:prstGeom prst="rect">
            <a:avLst/>
          </a:prstGeom>
          <a:noFill/>
        </p:spPr>
        <p:txBody>
          <a:bodyPr wrap="square" rtlCol="0">
            <a:spAutoFit/>
          </a:bodyPr>
          <a:lstStyle/>
          <a:p>
            <a:pPr algn="ctr"/>
            <a:r>
              <a:rPr lang="en-GB" sz="1000" dirty="0">
                <a:latin typeface="Arial Bold" panose="020B0704020202020204" pitchFamily="34" charset="0"/>
                <a:cs typeface="Arial Bold" panose="020B0704020202020204" pitchFamily="34" charset="0"/>
              </a:rPr>
              <a:t>FALSE</a:t>
            </a:r>
          </a:p>
        </p:txBody>
      </p:sp>
      <p:sp>
        <p:nvSpPr>
          <p:cNvPr id="43" name="TextBox 42">
            <a:extLst>
              <a:ext uri="{FF2B5EF4-FFF2-40B4-BE49-F238E27FC236}">
                <a16:creationId xmlns:a16="http://schemas.microsoft.com/office/drawing/2014/main" id="{6BA8152F-7BC5-7BF8-161A-98407944C34A}"/>
              </a:ext>
            </a:extLst>
          </p:cNvPr>
          <p:cNvSpPr txBox="1"/>
          <p:nvPr/>
        </p:nvSpPr>
        <p:spPr>
          <a:xfrm>
            <a:off x="7795888" y="4288774"/>
            <a:ext cx="648072" cy="246221"/>
          </a:xfrm>
          <a:prstGeom prst="rect">
            <a:avLst/>
          </a:prstGeom>
          <a:noFill/>
        </p:spPr>
        <p:txBody>
          <a:bodyPr wrap="square" rtlCol="0">
            <a:spAutoFit/>
          </a:bodyPr>
          <a:lstStyle/>
          <a:p>
            <a:pPr algn="ctr"/>
            <a:r>
              <a:rPr lang="en-GB" sz="1000" dirty="0">
                <a:latin typeface="Arial Bold" panose="020B0704020202020204" pitchFamily="34" charset="0"/>
                <a:cs typeface="Arial Bold" panose="020B0704020202020204" pitchFamily="34" charset="0"/>
              </a:rPr>
              <a:t>FALSE</a:t>
            </a:r>
          </a:p>
        </p:txBody>
      </p:sp>
      <p:pic>
        <p:nvPicPr>
          <p:cNvPr id="45" name="Graphic 44" descr="Checkmark with solid fill">
            <a:extLst>
              <a:ext uri="{FF2B5EF4-FFF2-40B4-BE49-F238E27FC236}">
                <a16:creationId xmlns:a16="http://schemas.microsoft.com/office/drawing/2014/main" id="{DA3D9538-52C2-E09B-41CE-0F72937055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51808" y="994983"/>
            <a:ext cx="212699" cy="212699"/>
          </a:xfrm>
          <a:prstGeom prst="rect">
            <a:avLst/>
          </a:prstGeom>
        </p:spPr>
      </p:pic>
      <p:pic>
        <p:nvPicPr>
          <p:cNvPr id="46" name="Graphic 45" descr="Checkmark with solid fill">
            <a:extLst>
              <a:ext uri="{FF2B5EF4-FFF2-40B4-BE49-F238E27FC236}">
                <a16:creationId xmlns:a16="http://schemas.microsoft.com/office/drawing/2014/main" id="{355E7A6C-ACF0-15AA-073A-3E0CAEE5269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65523" y="1502919"/>
            <a:ext cx="212699" cy="212699"/>
          </a:xfrm>
          <a:prstGeom prst="rect">
            <a:avLst/>
          </a:prstGeom>
        </p:spPr>
      </p:pic>
      <p:pic>
        <p:nvPicPr>
          <p:cNvPr id="47" name="Graphic 46" descr="Checkmark with solid fill">
            <a:extLst>
              <a:ext uri="{FF2B5EF4-FFF2-40B4-BE49-F238E27FC236}">
                <a16:creationId xmlns:a16="http://schemas.microsoft.com/office/drawing/2014/main" id="{06A21AC8-876C-C35A-D2EB-BF3986E0558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9957" y="2034697"/>
            <a:ext cx="212699" cy="212699"/>
          </a:xfrm>
          <a:prstGeom prst="rect">
            <a:avLst/>
          </a:prstGeom>
        </p:spPr>
      </p:pic>
      <p:pic>
        <p:nvPicPr>
          <p:cNvPr id="48" name="Graphic 47" descr="Checkmark with solid fill">
            <a:extLst>
              <a:ext uri="{FF2B5EF4-FFF2-40B4-BE49-F238E27FC236}">
                <a16:creationId xmlns:a16="http://schemas.microsoft.com/office/drawing/2014/main" id="{2AFDD076-D597-032D-CF03-4D275676B4C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51809" y="2273765"/>
            <a:ext cx="212699" cy="212699"/>
          </a:xfrm>
          <a:prstGeom prst="rect">
            <a:avLst/>
          </a:prstGeom>
        </p:spPr>
      </p:pic>
      <p:pic>
        <p:nvPicPr>
          <p:cNvPr id="50" name="Graphic 49" descr="Checkmark with solid fill">
            <a:extLst>
              <a:ext uri="{FF2B5EF4-FFF2-40B4-BE49-F238E27FC236}">
                <a16:creationId xmlns:a16="http://schemas.microsoft.com/office/drawing/2014/main" id="{9BE293B3-AAC7-6AFC-7946-DCC36E3C344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65522" y="2767038"/>
            <a:ext cx="212699" cy="212699"/>
          </a:xfrm>
          <a:prstGeom prst="rect">
            <a:avLst/>
          </a:prstGeom>
        </p:spPr>
      </p:pic>
      <p:pic>
        <p:nvPicPr>
          <p:cNvPr id="51" name="Graphic 50" descr="Checkmark with solid fill">
            <a:extLst>
              <a:ext uri="{FF2B5EF4-FFF2-40B4-BE49-F238E27FC236}">
                <a16:creationId xmlns:a16="http://schemas.microsoft.com/office/drawing/2014/main" id="{BAF66DC4-27B7-F0A2-569D-8725603D060E}"/>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57416" y="3053197"/>
            <a:ext cx="212699" cy="212699"/>
          </a:xfrm>
          <a:prstGeom prst="rect">
            <a:avLst/>
          </a:prstGeom>
        </p:spPr>
      </p:pic>
      <p:pic>
        <p:nvPicPr>
          <p:cNvPr id="52" name="Graphic 51" descr="Checkmark with solid fill">
            <a:extLst>
              <a:ext uri="{FF2B5EF4-FFF2-40B4-BE49-F238E27FC236}">
                <a16:creationId xmlns:a16="http://schemas.microsoft.com/office/drawing/2014/main" id="{8FBBB16D-8EAB-3172-C466-E6B9EF8400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65521" y="4560016"/>
            <a:ext cx="212699" cy="212699"/>
          </a:xfrm>
          <a:prstGeom prst="rect">
            <a:avLst/>
          </a:prstGeom>
        </p:spPr>
      </p:pic>
      <p:pic>
        <p:nvPicPr>
          <p:cNvPr id="54" name="Graphic 53" descr="Close with solid fill">
            <a:extLst>
              <a:ext uri="{FF2B5EF4-FFF2-40B4-BE49-F238E27FC236}">
                <a16:creationId xmlns:a16="http://schemas.microsoft.com/office/drawing/2014/main" id="{757404AE-CFC6-2B4B-A1F8-A24951FEBC30}"/>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8451808" y="1231885"/>
            <a:ext cx="241176" cy="241176"/>
          </a:xfrm>
          <a:prstGeom prst="rect">
            <a:avLst/>
          </a:prstGeom>
        </p:spPr>
      </p:pic>
      <p:pic>
        <p:nvPicPr>
          <p:cNvPr id="55" name="Graphic 54" descr="Close with solid fill">
            <a:extLst>
              <a:ext uri="{FF2B5EF4-FFF2-40B4-BE49-F238E27FC236}">
                <a16:creationId xmlns:a16="http://schemas.microsoft.com/office/drawing/2014/main" id="{E4FB6E8E-6D1B-EBF0-CCB3-BE835F8DE2A3}"/>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8465521" y="1752319"/>
            <a:ext cx="241176" cy="241176"/>
          </a:xfrm>
          <a:prstGeom prst="rect">
            <a:avLst/>
          </a:prstGeom>
        </p:spPr>
      </p:pic>
      <p:pic>
        <p:nvPicPr>
          <p:cNvPr id="56" name="Graphic 55" descr="Close with solid fill">
            <a:extLst>
              <a:ext uri="{FF2B5EF4-FFF2-40B4-BE49-F238E27FC236}">
                <a16:creationId xmlns:a16="http://schemas.microsoft.com/office/drawing/2014/main" id="{9DFBBF14-D9B9-F2F3-B076-3EA068AFAEE3}"/>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8451808" y="3277901"/>
            <a:ext cx="241176" cy="241176"/>
          </a:xfrm>
          <a:prstGeom prst="rect">
            <a:avLst/>
          </a:prstGeom>
        </p:spPr>
      </p:pic>
      <p:pic>
        <p:nvPicPr>
          <p:cNvPr id="57" name="Graphic 56" descr="Close with solid fill">
            <a:extLst>
              <a:ext uri="{FF2B5EF4-FFF2-40B4-BE49-F238E27FC236}">
                <a16:creationId xmlns:a16="http://schemas.microsoft.com/office/drawing/2014/main" id="{D6636786-109D-5B87-2C38-2612A32DD4EB}"/>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8465521" y="3536173"/>
            <a:ext cx="241176" cy="241176"/>
          </a:xfrm>
          <a:prstGeom prst="rect">
            <a:avLst/>
          </a:prstGeom>
        </p:spPr>
      </p:pic>
      <p:pic>
        <p:nvPicPr>
          <p:cNvPr id="58" name="Graphic 57" descr="Close with solid fill">
            <a:extLst>
              <a:ext uri="{FF2B5EF4-FFF2-40B4-BE49-F238E27FC236}">
                <a16:creationId xmlns:a16="http://schemas.microsoft.com/office/drawing/2014/main" id="{A078C5B3-6752-7FFE-A9D9-21E904F005FC}"/>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8465521" y="3782476"/>
            <a:ext cx="241176" cy="241176"/>
          </a:xfrm>
          <a:prstGeom prst="rect">
            <a:avLst/>
          </a:prstGeom>
        </p:spPr>
      </p:pic>
      <p:pic>
        <p:nvPicPr>
          <p:cNvPr id="59" name="Graphic 58" descr="Close with solid fill">
            <a:extLst>
              <a:ext uri="{FF2B5EF4-FFF2-40B4-BE49-F238E27FC236}">
                <a16:creationId xmlns:a16="http://schemas.microsoft.com/office/drawing/2014/main" id="{8B8DB6DC-D552-1DB4-8639-9A5AA1F52A95}"/>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8465521" y="4051100"/>
            <a:ext cx="241176" cy="241176"/>
          </a:xfrm>
          <a:prstGeom prst="rect">
            <a:avLst/>
          </a:prstGeom>
        </p:spPr>
      </p:pic>
      <p:pic>
        <p:nvPicPr>
          <p:cNvPr id="60" name="Graphic 59" descr="Close with solid fill">
            <a:extLst>
              <a:ext uri="{FF2B5EF4-FFF2-40B4-BE49-F238E27FC236}">
                <a16:creationId xmlns:a16="http://schemas.microsoft.com/office/drawing/2014/main" id="{F4A636AF-EB17-4D50-DB12-FE8BE650A1F4}"/>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8465521" y="4311784"/>
            <a:ext cx="241176" cy="241176"/>
          </a:xfrm>
          <a:prstGeom prst="rect">
            <a:avLst/>
          </a:prstGeom>
        </p:spPr>
      </p:pic>
      <p:pic>
        <p:nvPicPr>
          <p:cNvPr id="2" name="Graphic 1" descr="Close with solid fill">
            <a:extLst>
              <a:ext uri="{FF2B5EF4-FFF2-40B4-BE49-F238E27FC236}">
                <a16:creationId xmlns:a16="http://schemas.microsoft.com/office/drawing/2014/main" id="{78F0B7E4-2CF4-905B-A481-2EDDD1256E01}"/>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8451808" y="2523483"/>
            <a:ext cx="241176" cy="241176"/>
          </a:xfrm>
          <a:prstGeom prst="rect">
            <a:avLst/>
          </a:prstGeom>
        </p:spPr>
      </p:pic>
    </p:spTree>
    <p:extLst>
      <p:ext uri="{BB962C8B-B14F-4D97-AF65-F5344CB8AC3E}">
        <p14:creationId xmlns:p14="http://schemas.microsoft.com/office/powerpoint/2010/main" val="404532161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8"/>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0"/>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4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1"/>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2"/>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5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3"/>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51"/>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39"/>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56"/>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40"/>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57"/>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41"/>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58"/>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42"/>
                                        </p:tgtEl>
                                        <p:attrNameLst>
                                          <p:attrName>style.visibility</p:attrName>
                                        </p:attrNameLst>
                                      </p:cBhvr>
                                      <p:to>
                                        <p:strVal val="visible"/>
                                      </p:to>
                                    </p:set>
                                  </p:childTnLst>
                                </p:cTn>
                              </p:par>
                              <p:par>
                                <p:cTn id="79" presetID="1" presetClass="entr" presetSubtype="0" fill="hold" nodeType="withEffect">
                                  <p:stCondLst>
                                    <p:cond delay="0"/>
                                  </p:stCondLst>
                                  <p:childTnLst>
                                    <p:set>
                                      <p:cBhvr>
                                        <p:cTn id="80" dur="1" fill="hold">
                                          <p:stCondLst>
                                            <p:cond delay="0"/>
                                          </p:stCondLst>
                                        </p:cTn>
                                        <p:tgtEl>
                                          <p:spTgt spid="59"/>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43"/>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60"/>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34"/>
                                        </p:tgtEl>
                                        <p:attrNameLst>
                                          <p:attrName>style.visibility</p:attrName>
                                        </p:attrNameLst>
                                      </p:cBhvr>
                                      <p:to>
                                        <p:strVal val="visible"/>
                                      </p:to>
                                    </p:set>
                                  </p:childTnLst>
                                </p:cTn>
                              </p:par>
                              <p:par>
                                <p:cTn id="91" presetID="1" presetClass="entr" presetSubtype="0" fill="hold" nodeType="withEffect">
                                  <p:stCondLst>
                                    <p:cond delay="0"/>
                                  </p:stCondLst>
                                  <p:childTnLst>
                                    <p:set>
                                      <p:cBhvr>
                                        <p:cTn id="92" dur="1" fill="hold">
                                          <p:stCondLst>
                                            <p:cond delay="0"/>
                                          </p:stCondLst>
                                        </p:cTn>
                                        <p:tgtEl>
                                          <p:spTgt spid="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33" grpId="0"/>
      <p:bldP spid="34" grpId="0"/>
      <p:bldP spid="35" grpId="0"/>
      <p:bldP spid="38" grpId="0"/>
      <p:bldP spid="39" grpId="0"/>
      <p:bldP spid="40" grpId="0"/>
      <p:bldP spid="41" grpId="0"/>
      <p:bldP spid="42" grpId="0"/>
      <p:bldP spid="4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0FAB954-164B-B44E-AD72-C41F8E50AC1A}"/>
              </a:ext>
            </a:extLst>
          </p:cNvPr>
          <p:cNvSpPr txBox="1"/>
          <p:nvPr/>
        </p:nvSpPr>
        <p:spPr>
          <a:xfrm>
            <a:off x="179512" y="195486"/>
            <a:ext cx="7704856" cy="584775"/>
          </a:xfrm>
          <a:prstGeom prst="rect">
            <a:avLst/>
          </a:prstGeom>
          <a:noFill/>
        </p:spPr>
        <p:txBody>
          <a:bodyPr wrap="square">
            <a:spAutoFit/>
          </a:bodyPr>
          <a:lstStyle/>
          <a:p>
            <a:r>
              <a:rPr lang="en-US" sz="32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Commonly asked questions:</a:t>
            </a:r>
            <a:r>
              <a:rPr lang="en-US" sz="3000" dirty="0">
                <a:solidFill>
                  <a:schemeClr val="accent1"/>
                </a:solidFill>
                <a:latin typeface="Arial Bold" panose="020B0704020202020204" pitchFamily="34" charset="0"/>
                <a:cs typeface="Arial Bold" panose="020B0704020202020204" pitchFamily="34" charset="0"/>
              </a:rPr>
              <a:t> </a:t>
            </a:r>
            <a:endParaRPr lang="en-GB" sz="3000" dirty="0"/>
          </a:p>
        </p:txBody>
      </p:sp>
      <p:sp>
        <p:nvSpPr>
          <p:cNvPr id="7" name="Rectangle: Rounded Corners 6">
            <a:extLst>
              <a:ext uri="{FF2B5EF4-FFF2-40B4-BE49-F238E27FC236}">
                <a16:creationId xmlns:a16="http://schemas.microsoft.com/office/drawing/2014/main" id="{6FCECB06-622C-22E6-0881-32926098BC90}"/>
              </a:ext>
            </a:extLst>
          </p:cNvPr>
          <p:cNvSpPr/>
          <p:nvPr/>
        </p:nvSpPr>
        <p:spPr>
          <a:xfrm>
            <a:off x="542108" y="749484"/>
            <a:ext cx="2592288" cy="2398330"/>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700" dirty="0">
                <a:solidFill>
                  <a:schemeClr val="accent1"/>
                </a:solidFill>
                <a:latin typeface="Arial Bold" panose="020B0704020202020204" pitchFamily="34" charset="0"/>
                <a:cs typeface="Arial Bold" panose="020B0704020202020204" pitchFamily="34" charset="0"/>
              </a:rPr>
              <a:t>Not every girl has period pains. It is hard to say what you will be like when yours start. Can you remember what you can do to ease period pains?</a:t>
            </a:r>
          </a:p>
        </p:txBody>
      </p:sp>
      <p:sp>
        <p:nvSpPr>
          <p:cNvPr id="4" name="Rectangle: Rounded Corners 3">
            <a:extLst>
              <a:ext uri="{FF2B5EF4-FFF2-40B4-BE49-F238E27FC236}">
                <a16:creationId xmlns:a16="http://schemas.microsoft.com/office/drawing/2014/main" id="{759844E3-D308-3CB9-EA97-4E88101AEBE1}"/>
              </a:ext>
            </a:extLst>
          </p:cNvPr>
          <p:cNvSpPr/>
          <p:nvPr/>
        </p:nvSpPr>
        <p:spPr>
          <a:xfrm>
            <a:off x="748312" y="898627"/>
            <a:ext cx="2179879" cy="2100044"/>
          </a:xfrm>
          <a:prstGeom prst="roundRect">
            <a:avLst/>
          </a:prstGeom>
          <a:solidFill>
            <a:srgbClr val="EAF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accent1"/>
                </a:solidFill>
                <a:latin typeface="Arial Bold" panose="020B0704020202020204" pitchFamily="34" charset="0"/>
                <a:cs typeface="Arial Bold" panose="020B0704020202020204" pitchFamily="34" charset="0"/>
              </a:rPr>
              <a:t>1: Will my period hurt?</a:t>
            </a:r>
          </a:p>
        </p:txBody>
      </p:sp>
      <p:sp>
        <p:nvSpPr>
          <p:cNvPr id="12" name="Rectangle: Rounded Corners 11">
            <a:extLst>
              <a:ext uri="{FF2B5EF4-FFF2-40B4-BE49-F238E27FC236}">
                <a16:creationId xmlns:a16="http://schemas.microsoft.com/office/drawing/2014/main" id="{4430ED99-A5F6-A157-E894-98B8C37B3204}"/>
              </a:ext>
            </a:extLst>
          </p:cNvPr>
          <p:cNvSpPr/>
          <p:nvPr/>
        </p:nvSpPr>
        <p:spPr>
          <a:xfrm>
            <a:off x="3275856" y="749484"/>
            <a:ext cx="2592288" cy="2398330"/>
          </a:xfrm>
          <a:prstGeom prst="round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0" i="0" dirty="0">
                <a:solidFill>
                  <a:schemeClr val="accent1"/>
                </a:solidFill>
                <a:effectLst/>
                <a:latin typeface="Arial Bold" panose="020B0704020202020204" pitchFamily="34" charset="0"/>
                <a:cs typeface="Arial Bold" panose="020B0704020202020204" pitchFamily="34" charset="0"/>
              </a:rPr>
              <a:t>Puberty happens for most people, usually, puberty starts between the ages of 8 and 14 for girls, and between 9 and 15 for guys. If you haven’t seen </a:t>
            </a:r>
            <a:r>
              <a:rPr lang="en-GB" sz="1400" b="0" i="0" u="sng" dirty="0">
                <a:solidFill>
                  <a:schemeClr val="accent1"/>
                </a:solidFill>
                <a:effectLst/>
                <a:latin typeface="Arial Bold" panose="020B0704020202020204" pitchFamily="34" charset="0"/>
                <a:cs typeface="Arial Bold" panose="020B0704020202020204" pitchFamily="34" charset="0"/>
              </a:rPr>
              <a:t>ANY</a:t>
            </a:r>
            <a:r>
              <a:rPr lang="en-GB" sz="1400" b="0" i="0" dirty="0">
                <a:solidFill>
                  <a:schemeClr val="accent1"/>
                </a:solidFill>
                <a:effectLst/>
                <a:latin typeface="Arial Bold" panose="020B0704020202020204" pitchFamily="34" charset="0"/>
                <a:cs typeface="Arial Bold" panose="020B0704020202020204" pitchFamily="34" charset="0"/>
              </a:rPr>
              <a:t> changes by 14 for boys, and 13 for girls you can speak to your GP.</a:t>
            </a:r>
            <a:endParaRPr lang="en-GB" sz="1400" dirty="0">
              <a:solidFill>
                <a:schemeClr val="accent1"/>
              </a:solidFill>
              <a:latin typeface="Arial Bold" panose="020B0704020202020204" pitchFamily="34" charset="0"/>
              <a:cs typeface="Arial Bold" panose="020B0704020202020204" pitchFamily="34" charset="0"/>
            </a:endParaRPr>
          </a:p>
        </p:txBody>
      </p:sp>
      <p:sp>
        <p:nvSpPr>
          <p:cNvPr id="13" name="Rectangle: Rounded Corners 12">
            <a:extLst>
              <a:ext uri="{FF2B5EF4-FFF2-40B4-BE49-F238E27FC236}">
                <a16:creationId xmlns:a16="http://schemas.microsoft.com/office/drawing/2014/main" id="{38F20551-0527-1A38-8A5D-2A5DE52E0EDB}"/>
              </a:ext>
            </a:extLst>
          </p:cNvPr>
          <p:cNvSpPr/>
          <p:nvPr/>
        </p:nvSpPr>
        <p:spPr>
          <a:xfrm>
            <a:off x="3422775" y="874116"/>
            <a:ext cx="2298447" cy="2149065"/>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accent1"/>
                </a:solidFill>
                <a:latin typeface="Arial Bold" panose="020B0704020202020204" pitchFamily="34" charset="0"/>
                <a:cs typeface="Arial Bold" panose="020B0704020202020204" pitchFamily="34" charset="0"/>
              </a:rPr>
              <a:t>2: What if puberty does not happen for me?</a:t>
            </a:r>
          </a:p>
        </p:txBody>
      </p:sp>
      <p:sp>
        <p:nvSpPr>
          <p:cNvPr id="14" name="Rectangle: Rounded Corners 13">
            <a:extLst>
              <a:ext uri="{FF2B5EF4-FFF2-40B4-BE49-F238E27FC236}">
                <a16:creationId xmlns:a16="http://schemas.microsoft.com/office/drawing/2014/main" id="{5BB787C5-0CC6-2D98-F710-A7389A506441}"/>
              </a:ext>
            </a:extLst>
          </p:cNvPr>
          <p:cNvSpPr/>
          <p:nvPr/>
        </p:nvSpPr>
        <p:spPr>
          <a:xfrm>
            <a:off x="6097240" y="749484"/>
            <a:ext cx="2592288" cy="2398330"/>
          </a:xfrm>
          <a:prstGeom prst="round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1"/>
                </a:solidFill>
              </a:rPr>
              <a:t>Males can start puberty between 9 and 14 years old, with most boys beginning around age 11 or 12.</a:t>
            </a:r>
          </a:p>
          <a:p>
            <a:pPr algn="ctr"/>
            <a:r>
              <a:rPr lang="en-GB" b="1" dirty="0">
                <a:solidFill>
                  <a:schemeClr val="accent1"/>
                </a:solidFill>
              </a:rPr>
              <a:t>Males will start to produce sperm and will continue to do so all their lives</a:t>
            </a:r>
          </a:p>
        </p:txBody>
      </p:sp>
      <p:sp>
        <p:nvSpPr>
          <p:cNvPr id="15" name="Rectangle: Rounded Corners 14">
            <a:extLst>
              <a:ext uri="{FF2B5EF4-FFF2-40B4-BE49-F238E27FC236}">
                <a16:creationId xmlns:a16="http://schemas.microsoft.com/office/drawing/2014/main" id="{836C3FF5-0E7E-3B46-1E7F-994DA307D330}"/>
              </a:ext>
            </a:extLst>
          </p:cNvPr>
          <p:cNvSpPr/>
          <p:nvPr/>
        </p:nvSpPr>
        <p:spPr>
          <a:xfrm>
            <a:off x="6314077" y="797153"/>
            <a:ext cx="2158614" cy="2333768"/>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accent1"/>
                </a:solidFill>
                <a:latin typeface="Arial Bold" panose="020B0704020202020204" pitchFamily="34" charset="0"/>
                <a:cs typeface="Arial Bold" panose="020B0704020202020204" pitchFamily="34" charset="0"/>
              </a:rPr>
              <a:t>3: How long do males produce sperm for?</a:t>
            </a:r>
          </a:p>
        </p:txBody>
      </p:sp>
      <p:sp>
        <p:nvSpPr>
          <p:cNvPr id="16" name="Rectangle: Rounded Corners 15">
            <a:extLst>
              <a:ext uri="{FF2B5EF4-FFF2-40B4-BE49-F238E27FC236}">
                <a16:creationId xmlns:a16="http://schemas.microsoft.com/office/drawing/2014/main" id="{FD210FA8-E1E9-27FC-1FB4-CEC974D99EE1}"/>
              </a:ext>
            </a:extLst>
          </p:cNvPr>
          <p:cNvSpPr/>
          <p:nvPr/>
        </p:nvSpPr>
        <p:spPr>
          <a:xfrm>
            <a:off x="1479637" y="3330446"/>
            <a:ext cx="3092362" cy="1701711"/>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accent1"/>
                </a:solidFill>
              </a:rPr>
              <a:t>Once a female starts having periods, these will continue once per month until they get into their late 40s or early 50s, when they will start Menopause. This is when the body stops releasing eggs and can’t get pregnant, and periods will stop.</a:t>
            </a:r>
          </a:p>
        </p:txBody>
      </p:sp>
      <p:sp>
        <p:nvSpPr>
          <p:cNvPr id="17" name="Rectangle: Rounded Corners 16">
            <a:extLst>
              <a:ext uri="{FF2B5EF4-FFF2-40B4-BE49-F238E27FC236}">
                <a16:creationId xmlns:a16="http://schemas.microsoft.com/office/drawing/2014/main" id="{FB6709AA-4528-F5D1-6A8E-944AA241B666}"/>
              </a:ext>
            </a:extLst>
          </p:cNvPr>
          <p:cNvSpPr>
            <a:spLocks noGrp="1" noRot="1" noMove="1" noResize="1" noEditPoints="1" noAdjustHandles="1" noChangeArrowheads="1" noChangeShapeType="1"/>
          </p:cNvSpPr>
          <p:nvPr/>
        </p:nvSpPr>
        <p:spPr>
          <a:xfrm>
            <a:off x="4925130" y="3269653"/>
            <a:ext cx="4032448" cy="1701711"/>
          </a:xfrm>
          <a:prstGeom prst="roundRect">
            <a:avLst/>
          </a:prstGeom>
          <a:solidFill>
            <a:srgbClr val="F0A2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dirty="0">
                <a:solidFill>
                  <a:schemeClr val="accent1"/>
                </a:solidFill>
                <a:latin typeface="Arial Bold" panose="020B0704020202020204" pitchFamily="34" charset="0"/>
                <a:cs typeface="Arial Bold" panose="020B0704020202020204" pitchFamily="34" charset="0"/>
              </a:rPr>
              <a:t>No, but they can take some time getting used to putting in and taking out. When inserted properly, it should not cause any discomfort. If it does hurt or is uncomfortable, you can always use a pad and try using a tampon another time. The packets have detailed instructions of how to insert them. </a:t>
            </a:r>
          </a:p>
        </p:txBody>
      </p:sp>
      <p:sp>
        <p:nvSpPr>
          <p:cNvPr id="18" name="Rectangle: Rounded Corners 17">
            <a:extLst>
              <a:ext uri="{FF2B5EF4-FFF2-40B4-BE49-F238E27FC236}">
                <a16:creationId xmlns:a16="http://schemas.microsoft.com/office/drawing/2014/main" id="{273497FE-5D33-BC29-DDC3-EF07B6BA3B6F}"/>
              </a:ext>
            </a:extLst>
          </p:cNvPr>
          <p:cNvSpPr/>
          <p:nvPr/>
        </p:nvSpPr>
        <p:spPr>
          <a:xfrm>
            <a:off x="1657666" y="3464744"/>
            <a:ext cx="2736304" cy="143311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accent1"/>
                </a:solidFill>
                <a:latin typeface="Arial Bold" panose="020B0704020202020204" pitchFamily="34" charset="0"/>
                <a:cs typeface="Arial Bold" panose="020B0704020202020204" pitchFamily="34" charset="0"/>
              </a:rPr>
              <a:t>4: How long do females have periods for?</a:t>
            </a:r>
          </a:p>
        </p:txBody>
      </p:sp>
      <p:sp>
        <p:nvSpPr>
          <p:cNvPr id="19" name="Rectangle: Rounded Corners 18">
            <a:extLst>
              <a:ext uri="{FF2B5EF4-FFF2-40B4-BE49-F238E27FC236}">
                <a16:creationId xmlns:a16="http://schemas.microsoft.com/office/drawing/2014/main" id="{4FCB9475-B594-CD50-EFB6-CAFF743303C3}"/>
              </a:ext>
            </a:extLst>
          </p:cNvPr>
          <p:cNvSpPr/>
          <p:nvPr/>
        </p:nvSpPr>
        <p:spPr>
          <a:xfrm>
            <a:off x="5066263" y="3420666"/>
            <a:ext cx="3750182" cy="1399684"/>
          </a:xfrm>
          <a:prstGeom prst="roundRect">
            <a:avLst/>
          </a:prstGeom>
          <a:solidFill>
            <a:srgbClr val="FEE8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accent1"/>
                </a:solidFill>
                <a:latin typeface="Arial Bold" panose="020B0704020202020204" pitchFamily="34" charset="0"/>
                <a:cs typeface="Arial Bold" panose="020B0704020202020204" pitchFamily="34" charset="0"/>
              </a:rPr>
              <a:t>5: Does it hurt using a tampon?</a:t>
            </a:r>
          </a:p>
        </p:txBody>
      </p:sp>
    </p:spTree>
    <p:extLst>
      <p:ext uri="{BB962C8B-B14F-4D97-AF65-F5344CB8AC3E}">
        <p14:creationId xmlns:p14="http://schemas.microsoft.com/office/powerpoint/2010/main" val="40113075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3" grpId="0" animBg="1"/>
      <p:bldP spid="15" grpId="0" animBg="1"/>
      <p:bldP spid="18" grpId="0" animBg="1"/>
      <p:bldP spid="1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BB6009-E58A-6571-EFBE-33BBE7FF83F9}"/>
            </a:ext>
          </a:extLst>
        </p:cNvPr>
        <p:cNvGrpSpPr/>
        <p:nvPr/>
      </p:nvGrpSpPr>
      <p:grpSpPr>
        <a:xfrm>
          <a:off x="0" y="0"/>
          <a:ext cx="0" cy="0"/>
          <a:chOff x="0" y="0"/>
          <a:chExt cx="0" cy="0"/>
        </a:xfrm>
      </p:grpSpPr>
      <p:sp>
        <p:nvSpPr>
          <p:cNvPr id="7" name="Speech Bubble: Rectangle with Corners Rounded 6">
            <a:extLst>
              <a:ext uri="{FF2B5EF4-FFF2-40B4-BE49-F238E27FC236}">
                <a16:creationId xmlns:a16="http://schemas.microsoft.com/office/drawing/2014/main" id="{94DA3D72-511C-DFE3-A318-217E7453D128}"/>
              </a:ext>
            </a:extLst>
          </p:cNvPr>
          <p:cNvSpPr/>
          <p:nvPr/>
        </p:nvSpPr>
        <p:spPr>
          <a:xfrm rot="16200000">
            <a:off x="1343707" y="-134583"/>
            <a:ext cx="1675918" cy="3956772"/>
          </a:xfrm>
          <a:prstGeom prst="wedgeRoundRectCallout">
            <a:avLst>
              <a:gd name="adj1" fmla="val -83151"/>
              <a:gd name="adj2" fmla="val -4372"/>
              <a:gd name="adj3" fmla="val 16667"/>
            </a:avLst>
          </a:prstGeom>
          <a:solidFill>
            <a:srgbClr val="EDF7E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FDC767FC-CBFA-AC1B-CCDE-4FF1080F5D2A}"/>
              </a:ext>
            </a:extLst>
          </p:cNvPr>
          <p:cNvSpPr txBox="1"/>
          <p:nvPr/>
        </p:nvSpPr>
        <p:spPr>
          <a:xfrm>
            <a:off x="179512" y="11971"/>
            <a:ext cx="10221894" cy="830997"/>
          </a:xfrm>
          <a:prstGeom prst="rect">
            <a:avLst/>
          </a:prstGeom>
          <a:noFill/>
        </p:spPr>
        <p:txBody>
          <a:bodyPr wrap="square" rtlCol="0">
            <a:spAutoFit/>
          </a:bodyPr>
          <a:lstStyle/>
          <a:p>
            <a:r>
              <a:rPr lang="en-US" sz="48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Changes are coming</a:t>
            </a:r>
            <a:r>
              <a:rPr lang="en-GB" sz="4800" b="1" dirty="0">
                <a:solidFill>
                  <a:srgbClr val="005EB8"/>
                </a:solidFill>
                <a:latin typeface="Arial" panose="020B0604020202020204" pitchFamily="34" charset="0"/>
                <a:cs typeface="Arial" panose="020B0604020202020204" pitchFamily="34" charset="0"/>
              </a:rPr>
              <a:t>:</a:t>
            </a:r>
          </a:p>
        </p:txBody>
      </p:sp>
      <p:sp>
        <p:nvSpPr>
          <p:cNvPr id="10" name="TextBox 9">
            <a:extLst>
              <a:ext uri="{FF2B5EF4-FFF2-40B4-BE49-F238E27FC236}">
                <a16:creationId xmlns:a16="http://schemas.microsoft.com/office/drawing/2014/main" id="{E5532253-352B-3E59-5B3F-0223F806A296}"/>
              </a:ext>
            </a:extLst>
          </p:cNvPr>
          <p:cNvSpPr txBox="1"/>
          <p:nvPr/>
        </p:nvSpPr>
        <p:spPr>
          <a:xfrm>
            <a:off x="203279" y="1187551"/>
            <a:ext cx="3956772" cy="1323439"/>
          </a:xfrm>
          <a:prstGeom prst="rect">
            <a:avLst/>
          </a:prstGeom>
          <a:noFill/>
        </p:spPr>
        <p:txBody>
          <a:bodyPr wrap="square" rtlCol="0">
            <a:spAutoFit/>
          </a:bodyPr>
          <a:lstStyle/>
          <a:p>
            <a:pPr algn="ctr"/>
            <a:r>
              <a:rPr lang="en-GB" sz="2000" dirty="0">
                <a:latin typeface="Arial Bold" panose="020B0704020202020204" pitchFamily="34" charset="0"/>
                <a:cs typeface="Arial Bold" panose="020B0704020202020204" pitchFamily="34" charset="0"/>
              </a:rPr>
              <a:t>One of the changes that happens when we grow up is moving from primary school to secondary school</a:t>
            </a:r>
          </a:p>
        </p:txBody>
      </p:sp>
      <p:sp>
        <p:nvSpPr>
          <p:cNvPr id="11" name="Speech Bubble: Rectangle with Corners Rounded 10">
            <a:extLst>
              <a:ext uri="{FF2B5EF4-FFF2-40B4-BE49-F238E27FC236}">
                <a16:creationId xmlns:a16="http://schemas.microsoft.com/office/drawing/2014/main" id="{68253F8A-B87F-3DD9-F898-3F559C1C9231}"/>
              </a:ext>
            </a:extLst>
          </p:cNvPr>
          <p:cNvSpPr/>
          <p:nvPr/>
        </p:nvSpPr>
        <p:spPr>
          <a:xfrm rot="5400000">
            <a:off x="6114260" y="33324"/>
            <a:ext cx="1853940" cy="3798982"/>
          </a:xfrm>
          <a:prstGeom prst="wedgeRoundRectCallout">
            <a:avLst>
              <a:gd name="adj1" fmla="val 68698"/>
              <a:gd name="adj2" fmla="val 9361"/>
              <a:gd name="adj3" fmla="val 16667"/>
            </a:avLst>
          </a:prstGeom>
          <a:solidFill>
            <a:srgbClr val="EDF7E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a:extLst>
              <a:ext uri="{FF2B5EF4-FFF2-40B4-BE49-F238E27FC236}">
                <a16:creationId xmlns:a16="http://schemas.microsoft.com/office/drawing/2014/main" id="{37FBD26A-6D00-438B-F088-0A4EC1858AB4}"/>
              </a:ext>
            </a:extLst>
          </p:cNvPr>
          <p:cNvSpPr txBox="1"/>
          <p:nvPr/>
        </p:nvSpPr>
        <p:spPr>
          <a:xfrm>
            <a:off x="5495532" y="1340268"/>
            <a:ext cx="3091396" cy="1323439"/>
          </a:xfrm>
          <a:prstGeom prst="rect">
            <a:avLst/>
          </a:prstGeom>
          <a:noFill/>
        </p:spPr>
        <p:txBody>
          <a:bodyPr wrap="square" rtlCol="0">
            <a:spAutoFit/>
          </a:bodyPr>
          <a:lstStyle/>
          <a:p>
            <a:pPr algn="ctr"/>
            <a:r>
              <a:rPr lang="en-GB" sz="2000" dirty="0">
                <a:latin typeface="Arial Bold" panose="020B0704020202020204" pitchFamily="34" charset="0"/>
                <a:cs typeface="Arial Bold" panose="020B0704020202020204" pitchFamily="34" charset="0"/>
              </a:rPr>
              <a:t>It is normal to feel different emotions when changes happen.</a:t>
            </a:r>
          </a:p>
          <a:p>
            <a:pPr algn="ctr"/>
            <a:endParaRPr lang="en-GB" sz="2000" dirty="0">
              <a:latin typeface="Arial Bold" panose="020B0704020202020204" pitchFamily="34" charset="0"/>
              <a:cs typeface="Arial Bold" panose="020B0704020202020204" pitchFamily="34" charset="0"/>
            </a:endParaRPr>
          </a:p>
        </p:txBody>
      </p:sp>
      <p:pic>
        <p:nvPicPr>
          <p:cNvPr id="2" name="Picture 1">
            <a:extLst>
              <a:ext uri="{FF2B5EF4-FFF2-40B4-BE49-F238E27FC236}">
                <a16:creationId xmlns:a16="http://schemas.microsoft.com/office/drawing/2014/main" id="{DEE7A1DE-0AC6-F077-0A77-EC848C0D4BBA}"/>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4492" b="99609" l="8887" r="89844">
                        <a14:foregroundMark x1="39063" y1="6510" x2="54102" y2="7943"/>
                        <a14:foregroundMark x1="8984" y1="79427" x2="8984" y2="79427"/>
                        <a14:foregroundMark x1="18262" y1="87630" x2="16797" y2="95117"/>
                        <a14:foregroundMark x1="17480" y1="96354" x2="18750" y2="98633"/>
                        <a14:foregroundMark x1="50684" y1="4557" x2="50684" y2="4557"/>
                        <a14:foregroundMark x1="27246" y1="99284" x2="50195" y2="98893"/>
                        <a14:foregroundMark x1="50195" y1="98893" x2="77344" y2="99609"/>
                      </a14:backgroundRemoval>
                    </a14:imgEffect>
                  </a14:imgLayer>
                </a14:imgProps>
              </a:ext>
              <a:ext uri="{28A0092B-C50C-407E-A947-70E740481C1C}">
                <a14:useLocalDpi xmlns:a14="http://schemas.microsoft.com/office/drawing/2010/main"/>
              </a:ext>
            </a:extLst>
          </a:blip>
          <a:stretch>
            <a:fillRect/>
          </a:stretch>
        </p:blipFill>
        <p:spPr>
          <a:xfrm flipH="1">
            <a:off x="1691680" y="2673865"/>
            <a:ext cx="1810512" cy="2715768"/>
          </a:xfrm>
          <a:prstGeom prst="rect">
            <a:avLst/>
          </a:prstGeom>
        </p:spPr>
      </p:pic>
      <p:pic>
        <p:nvPicPr>
          <p:cNvPr id="3" name="Picture 2">
            <a:extLst>
              <a:ext uri="{FF2B5EF4-FFF2-40B4-BE49-F238E27FC236}">
                <a16:creationId xmlns:a16="http://schemas.microsoft.com/office/drawing/2014/main" id="{F064B4C4-AE55-6A73-BE71-65A6661F5904}"/>
              </a:ext>
            </a:extLst>
          </p:cNvPr>
          <p:cNvPicPr>
            <a:picLocks noChangeAspect="1"/>
          </p:cNvPicPr>
          <p:nvPr/>
        </p:nvPicPr>
        <p:blipFill>
          <a:blip r:embed="rId5" cstate="email">
            <a:extLst>
              <a:ext uri="{BEBA8EAE-BF5A-486C-A8C5-ECC9F3942E4B}">
                <a14:imgProps xmlns:a14="http://schemas.microsoft.com/office/drawing/2010/main">
                  <a14:imgLayer r:embed="rId6">
                    <a14:imgEffect>
                      <a14:backgroundRemoval t="3581" b="97917" l="6641" r="89844">
                        <a14:foregroundMark x1="57031" y1="74870" x2="37695" y2="82682"/>
                        <a14:foregroundMark x1="37695" y1="82682" x2="37305" y2="82682"/>
                        <a14:foregroundMark x1="32715" y1="64193" x2="44824" y2="69596"/>
                        <a14:foregroundMark x1="44824" y1="69596" x2="79688" y2="95573"/>
                        <a14:foregroundMark x1="80371" y1="80664" x2="64648" y2="64974"/>
                        <a14:foregroundMark x1="64648" y1="64974" x2="47363" y2="63086"/>
                        <a14:foregroundMark x1="47363" y1="63086" x2="23047" y2="66667"/>
                        <a14:foregroundMark x1="23047" y1="66667" x2="9180" y2="93164"/>
                        <a14:foregroundMark x1="9180" y1="93164" x2="27441" y2="93424"/>
                        <a14:foregroundMark x1="27441" y1="93424" x2="32715" y2="92904"/>
                        <a14:foregroundMark x1="59668" y1="73112" x2="43848" y2="87174"/>
                        <a14:foregroundMark x1="43848" y1="87174" x2="76172" y2="76693"/>
                        <a14:foregroundMark x1="76172" y1="76693" x2="45703" y2="68229"/>
                        <a14:foregroundMark x1="45703" y1="68229" x2="34961" y2="72201"/>
                        <a14:foregroundMark x1="38379" y1="72005" x2="37891" y2="95898"/>
                        <a14:foregroundMark x1="37891" y1="95898" x2="48047" y2="81576"/>
                        <a14:foregroundMark x1="48047" y1="81576" x2="15625" y2="72461"/>
                        <a14:foregroundMark x1="69629" y1="94857" x2="54980" y2="97917"/>
                        <a14:foregroundMark x1="54980" y1="97917" x2="26660" y2="97526"/>
                        <a14:foregroundMark x1="44043" y1="34635" x2="43359" y2="36458"/>
                        <a14:foregroundMark x1="45020" y1="47135" x2="64160" y2="49219"/>
                        <a14:foregroundMark x1="64160" y1="49219" x2="66309" y2="48438"/>
                        <a14:foregroundMark x1="54004" y1="49805" x2="41309" y2="45573"/>
                        <a14:foregroundMark x1="41309" y1="45573" x2="41309" y2="45573"/>
                        <a14:foregroundMark x1="66309" y1="34440" x2="66016" y2="23568"/>
                        <a14:foregroundMark x1="70703" y1="13802" x2="38672" y2="8203"/>
                        <a14:foregroundMark x1="48633" y1="4232" x2="50293" y2="3581"/>
                        <a14:foregroundMark x1="58008" y1="3581" x2="58008" y2="3581"/>
                        <a14:foregroundMark x1="42285" y1="3581" x2="42285" y2="3581"/>
                        <a14:foregroundMark x1="6641" y1="83789" x2="6641" y2="83789"/>
                      </a14:backgroundRemoval>
                    </a14:imgEffect>
                  </a14:imgLayer>
                </a14:imgProps>
              </a:ext>
              <a:ext uri="{28A0092B-C50C-407E-A947-70E740481C1C}">
                <a14:useLocalDpi xmlns:a14="http://schemas.microsoft.com/office/drawing/2010/main"/>
              </a:ext>
            </a:extLst>
          </a:blip>
          <a:stretch>
            <a:fillRect/>
          </a:stretch>
        </p:blipFill>
        <p:spPr>
          <a:xfrm flipH="1">
            <a:off x="6547065" y="2571750"/>
            <a:ext cx="1810510" cy="2715766"/>
          </a:xfrm>
          <a:prstGeom prst="rect">
            <a:avLst/>
          </a:prstGeom>
        </p:spPr>
      </p:pic>
    </p:spTree>
    <p:extLst>
      <p:ext uri="{BB962C8B-B14F-4D97-AF65-F5344CB8AC3E}">
        <p14:creationId xmlns:p14="http://schemas.microsoft.com/office/powerpoint/2010/main" val="1353958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16D7C-3C6E-5812-98AF-C0DB47B43802}"/>
            </a:ext>
          </a:extLst>
        </p:cNvPr>
        <p:cNvGrpSpPr/>
        <p:nvPr/>
      </p:nvGrpSpPr>
      <p:grpSpPr>
        <a:xfrm>
          <a:off x="0" y="0"/>
          <a:ext cx="0" cy="0"/>
          <a:chOff x="0" y="0"/>
          <a:chExt cx="0" cy="0"/>
        </a:xfrm>
      </p:grpSpPr>
      <p:sp>
        <p:nvSpPr>
          <p:cNvPr id="16" name="Title 1">
            <a:extLst>
              <a:ext uri="{FF2B5EF4-FFF2-40B4-BE49-F238E27FC236}">
                <a16:creationId xmlns:a16="http://schemas.microsoft.com/office/drawing/2014/main" id="{DB135EAD-36B7-C9AA-5BD9-C3E70228813B}"/>
              </a:ext>
            </a:extLst>
          </p:cNvPr>
          <p:cNvSpPr>
            <a:spLocks noGrp="1"/>
          </p:cNvSpPr>
          <p:nvPr>
            <p:ph type="title"/>
          </p:nvPr>
        </p:nvSpPr>
        <p:spPr>
          <a:xfrm>
            <a:off x="323528" y="339502"/>
            <a:ext cx="7488832" cy="713730"/>
          </a:xfrm>
        </p:spPr>
        <p:txBody>
          <a:bodyPr>
            <a:normAutofit fontScale="90000"/>
          </a:bodyPr>
          <a:lstStyle/>
          <a:p>
            <a:pPr algn="ctr"/>
            <a:r>
              <a:rPr lang="en-US" sz="5400" b="1" dirty="0">
                <a:ln w="12700">
                  <a:solidFill>
                    <a:schemeClr val="tx2">
                      <a:lumMod val="75000"/>
                    </a:schemeClr>
                  </a:solidFill>
                  <a:prstDash val="solid"/>
                </a:ln>
                <a:solidFill>
                  <a:schemeClr val="bg1">
                    <a:lumMod val="50000"/>
                  </a:schemeClr>
                </a:solidFill>
                <a:effectLst>
                  <a:outerShdw dist="38100" dir="2640000" algn="bl" rotWithShape="0">
                    <a:schemeClr val="tx2">
                      <a:lumMod val="75000"/>
                    </a:schemeClr>
                  </a:outerShdw>
                </a:effectLst>
                <a:latin typeface="Arial" panose="020B0604020202020204" pitchFamily="34" charset="0"/>
                <a:cs typeface="Arial" panose="020B0604020202020204" pitchFamily="34" charset="0"/>
              </a:rPr>
              <a:t>Moving to Secondary School</a:t>
            </a:r>
            <a:endParaRPr lang="en-US" sz="5000" dirty="0">
              <a:solidFill>
                <a:schemeClr val="accent1"/>
              </a:solidFill>
              <a:latin typeface="Arial Bold" panose="020B0704020202020204" pitchFamily="34" charset="0"/>
              <a:cs typeface="Arial Bold" panose="020B0704020202020204" pitchFamily="34" charset="0"/>
            </a:endParaRPr>
          </a:p>
        </p:txBody>
      </p:sp>
      <p:sp>
        <p:nvSpPr>
          <p:cNvPr id="14" name="Speech Bubble: Rectangle with Corners Rounded 13">
            <a:extLst>
              <a:ext uri="{FF2B5EF4-FFF2-40B4-BE49-F238E27FC236}">
                <a16:creationId xmlns:a16="http://schemas.microsoft.com/office/drawing/2014/main" id="{0D828193-1974-4208-B402-CDDFAF278808}"/>
              </a:ext>
            </a:extLst>
          </p:cNvPr>
          <p:cNvSpPr/>
          <p:nvPr/>
        </p:nvSpPr>
        <p:spPr>
          <a:xfrm rot="5400000">
            <a:off x="2106812" y="1518546"/>
            <a:ext cx="3373045" cy="3411850"/>
          </a:xfrm>
          <a:prstGeom prst="wedgeRoundRectCallout">
            <a:avLst>
              <a:gd name="adj1" fmla="val 4787"/>
              <a:gd name="adj2" fmla="val 62795"/>
              <a:gd name="adj3" fmla="val 16667"/>
            </a:avLst>
          </a:prstGeom>
          <a:solidFill>
            <a:srgbClr val="EDF7E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TextBox 14">
            <a:extLst>
              <a:ext uri="{FF2B5EF4-FFF2-40B4-BE49-F238E27FC236}">
                <a16:creationId xmlns:a16="http://schemas.microsoft.com/office/drawing/2014/main" id="{144BD0DA-11DE-495C-FC76-5872B96B31E6}"/>
              </a:ext>
            </a:extLst>
          </p:cNvPr>
          <p:cNvSpPr txBox="1"/>
          <p:nvPr/>
        </p:nvSpPr>
        <p:spPr>
          <a:xfrm>
            <a:off x="2331095" y="1635646"/>
            <a:ext cx="2924477" cy="3447098"/>
          </a:xfrm>
          <a:prstGeom prst="rect">
            <a:avLst/>
          </a:prstGeom>
          <a:noFill/>
        </p:spPr>
        <p:txBody>
          <a:bodyPr wrap="square" rtlCol="0">
            <a:spAutoFit/>
          </a:bodyPr>
          <a:lstStyle/>
          <a:p>
            <a:pPr algn="ctr"/>
            <a:r>
              <a:rPr lang="en-GB" sz="2200" dirty="0">
                <a:latin typeface="Arial Bold" panose="020B0704020202020204" pitchFamily="34" charset="0"/>
                <a:cs typeface="Arial Bold" panose="020B0704020202020204" pitchFamily="34" charset="0"/>
              </a:rPr>
              <a:t>Every secondary school in The </a:t>
            </a:r>
            <a:r>
              <a:rPr lang="en-GB" sz="2200">
                <a:latin typeface="Arial Bold" panose="020B0704020202020204" pitchFamily="34" charset="0"/>
                <a:cs typeface="Arial Bold" panose="020B0704020202020204" pitchFamily="34" charset="0"/>
              </a:rPr>
              <a:t>EastRiding</a:t>
            </a:r>
            <a:r>
              <a:rPr lang="en-GB" sz="2200" dirty="0">
                <a:latin typeface="Arial Bold" panose="020B0704020202020204" pitchFamily="34" charset="0"/>
                <a:cs typeface="Arial Bold" panose="020B0704020202020204" pitchFamily="34" charset="0"/>
              </a:rPr>
              <a:t> has a school nurse pop in once a week. </a:t>
            </a:r>
          </a:p>
          <a:p>
            <a:pPr algn="ctr"/>
            <a:endParaRPr lang="en-GB" dirty="0">
              <a:latin typeface="Arial Bold" panose="020B0704020202020204" pitchFamily="34" charset="0"/>
              <a:cs typeface="Arial Bold" panose="020B0704020202020204" pitchFamily="34" charset="0"/>
            </a:endParaRPr>
          </a:p>
          <a:p>
            <a:pPr algn="ctr"/>
            <a:r>
              <a:rPr lang="en-GB" dirty="0">
                <a:latin typeface="Arial Bold" panose="020B0704020202020204" pitchFamily="34" charset="0"/>
                <a:cs typeface="Arial Bold" panose="020B0704020202020204" pitchFamily="34" charset="0"/>
              </a:rPr>
              <a:t>Ask during your transition week how and when you can see your school nurse if you needed to</a:t>
            </a:r>
          </a:p>
        </p:txBody>
      </p:sp>
      <p:pic>
        <p:nvPicPr>
          <p:cNvPr id="2" name="Graphic 1" descr="Line arrow: Slight curve with solid fill">
            <a:extLst>
              <a:ext uri="{FF2B5EF4-FFF2-40B4-BE49-F238E27FC236}">
                <a16:creationId xmlns:a16="http://schemas.microsoft.com/office/drawing/2014/main" id="{1B9B500F-D9FF-6EA8-3552-EDA47BCF6864}"/>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306334" y="4240944"/>
            <a:ext cx="1021439" cy="866649"/>
          </a:xfrm>
          <a:prstGeom prst="rect">
            <a:avLst/>
          </a:prstGeom>
        </p:spPr>
      </p:pic>
      <p:pic>
        <p:nvPicPr>
          <p:cNvPr id="4" name="Picture 3">
            <a:extLst>
              <a:ext uri="{FF2B5EF4-FFF2-40B4-BE49-F238E27FC236}">
                <a16:creationId xmlns:a16="http://schemas.microsoft.com/office/drawing/2014/main" id="{E0D9526C-0B36-0AD9-7F99-B6F646E0F48B}"/>
              </a:ext>
            </a:extLst>
          </p:cNvPr>
          <p:cNvPicPr>
            <a:picLocks noChangeAspect="1"/>
          </p:cNvPicPr>
          <p:nvPr/>
        </p:nvPicPr>
        <p:blipFill>
          <a:blip r:embed="rId5" cstate="email">
            <a:extLst>
              <a:ext uri="{BEBA8EAE-BF5A-486C-A8C5-ECC9F3942E4B}">
                <a14:imgProps xmlns:a14="http://schemas.microsoft.com/office/drawing/2010/main">
                  <a14:imgLayer r:embed="rId6">
                    <a14:imgEffect>
                      <a14:backgroundRemoval t="3581" b="97917" l="6641" r="89844">
                        <a14:foregroundMark x1="57031" y1="74870" x2="37695" y2="82682"/>
                        <a14:foregroundMark x1="37695" y1="82682" x2="37305" y2="82682"/>
                        <a14:foregroundMark x1="32715" y1="64193" x2="44824" y2="69596"/>
                        <a14:foregroundMark x1="44824" y1="69596" x2="79688" y2="95573"/>
                        <a14:foregroundMark x1="80371" y1="80664" x2="64648" y2="64974"/>
                        <a14:foregroundMark x1="64648" y1="64974" x2="47363" y2="63086"/>
                        <a14:foregroundMark x1="47363" y1="63086" x2="23047" y2="66667"/>
                        <a14:foregroundMark x1="23047" y1="66667" x2="9180" y2="93164"/>
                        <a14:foregroundMark x1="9180" y1="93164" x2="27441" y2="93424"/>
                        <a14:foregroundMark x1="27441" y1="93424" x2="32715" y2="92904"/>
                        <a14:foregroundMark x1="59668" y1="73112" x2="43848" y2="87174"/>
                        <a14:foregroundMark x1="43848" y1="87174" x2="76172" y2="76693"/>
                        <a14:foregroundMark x1="76172" y1="76693" x2="45703" y2="68229"/>
                        <a14:foregroundMark x1="45703" y1="68229" x2="34961" y2="72201"/>
                        <a14:foregroundMark x1="38379" y1="72005" x2="37891" y2="95898"/>
                        <a14:foregroundMark x1="37891" y1="95898" x2="48047" y2="81576"/>
                        <a14:foregroundMark x1="48047" y1="81576" x2="15625" y2="72461"/>
                        <a14:foregroundMark x1="69629" y1="94857" x2="54980" y2="97917"/>
                        <a14:foregroundMark x1="54980" y1="97917" x2="26660" y2="97526"/>
                        <a14:foregroundMark x1="44043" y1="34635" x2="43359" y2="36458"/>
                        <a14:foregroundMark x1="45020" y1="47135" x2="64160" y2="49219"/>
                        <a14:foregroundMark x1="64160" y1="49219" x2="66309" y2="48438"/>
                        <a14:foregroundMark x1="54004" y1="49805" x2="41309" y2="45573"/>
                        <a14:foregroundMark x1="41309" y1="45573" x2="41309" y2="45573"/>
                        <a14:foregroundMark x1="66309" y1="34440" x2="66016" y2="23568"/>
                        <a14:foregroundMark x1="70703" y1="13802" x2="38672" y2="8203"/>
                        <a14:foregroundMark x1="48633" y1="4232" x2="50293" y2="3581"/>
                        <a14:foregroundMark x1="58008" y1="3581" x2="58008" y2="3581"/>
                        <a14:foregroundMark x1="42285" y1="3581" x2="42285" y2="3581"/>
                        <a14:foregroundMark x1="6641" y1="83789" x2="6641" y2="83789"/>
                      </a14:backgroundRemoval>
                    </a14:imgEffect>
                  </a14:imgLayer>
                </a14:imgProps>
              </a:ext>
              <a:ext uri="{28A0092B-C50C-407E-A947-70E740481C1C}">
                <a14:useLocalDpi xmlns:a14="http://schemas.microsoft.com/office/drawing/2010/main"/>
              </a:ext>
            </a:extLst>
          </a:blip>
          <a:stretch>
            <a:fillRect/>
          </a:stretch>
        </p:blipFill>
        <p:spPr>
          <a:xfrm>
            <a:off x="-436108" y="1141575"/>
            <a:ext cx="2689791" cy="4034688"/>
          </a:xfrm>
          <a:prstGeom prst="rect">
            <a:avLst/>
          </a:prstGeom>
        </p:spPr>
      </p:pic>
      <p:grpSp>
        <p:nvGrpSpPr>
          <p:cNvPr id="6" name="Group 5">
            <a:extLst>
              <a:ext uri="{FF2B5EF4-FFF2-40B4-BE49-F238E27FC236}">
                <a16:creationId xmlns:a16="http://schemas.microsoft.com/office/drawing/2014/main" id="{25B36F7C-E5D8-BD68-6334-51E3947604BE}"/>
              </a:ext>
            </a:extLst>
          </p:cNvPr>
          <p:cNvGrpSpPr/>
          <p:nvPr/>
        </p:nvGrpSpPr>
        <p:grpSpPr>
          <a:xfrm>
            <a:off x="-1243181" y="4364465"/>
            <a:ext cx="973347" cy="711226"/>
            <a:chOff x="827584" y="3579862"/>
            <a:chExt cx="864096" cy="864096"/>
          </a:xfrm>
          <a:effectLst>
            <a:glow rad="228600">
              <a:schemeClr val="accent3">
                <a:satMod val="175000"/>
                <a:alpha val="40000"/>
              </a:schemeClr>
            </a:glow>
          </a:effectLst>
        </p:grpSpPr>
        <p:sp>
          <p:nvSpPr>
            <p:cNvPr id="7" name="Oval 6">
              <a:extLst>
                <a:ext uri="{FF2B5EF4-FFF2-40B4-BE49-F238E27FC236}">
                  <a16:creationId xmlns:a16="http://schemas.microsoft.com/office/drawing/2014/main" id="{AF9AEAD6-DCC4-15F6-1682-082BFA23D238}"/>
                </a:ext>
              </a:extLst>
            </p:cNvPr>
            <p:cNvSpPr/>
            <p:nvPr/>
          </p:nvSpPr>
          <p:spPr>
            <a:xfrm>
              <a:off x="827584" y="3579862"/>
              <a:ext cx="864096" cy="864096"/>
            </a:xfrm>
            <a:prstGeom prst="ellipse">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335D02AC-A184-1610-B927-3E221C6B5C92}"/>
                </a:ext>
              </a:extLst>
            </p:cNvPr>
            <p:cNvSpPr/>
            <p:nvPr/>
          </p:nvSpPr>
          <p:spPr>
            <a:xfrm>
              <a:off x="971600" y="3679747"/>
              <a:ext cx="643880" cy="652264"/>
            </a:xfrm>
            <a:prstGeom prst="ellipse">
              <a:avLst/>
            </a:pr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9" name="Picture 2" descr="Swimming Semen Clipart Stock Vector (Royalty Free) 1347523505 | Shutterstock">
            <a:extLst>
              <a:ext uri="{FF2B5EF4-FFF2-40B4-BE49-F238E27FC236}">
                <a16:creationId xmlns:a16="http://schemas.microsoft.com/office/drawing/2014/main" id="{EF09FF7F-9171-DED4-AF7D-0A4493603363}"/>
              </a:ext>
            </a:extLst>
          </p:cNvPr>
          <p:cNvPicPr>
            <a:picLocks noChangeAspect="1" noChangeArrowheads="1"/>
          </p:cNvPicPr>
          <p:nvPr/>
        </p:nvPicPr>
        <p:blipFill>
          <a:blip r:embed="rId7" cstate="email">
            <a:extLst>
              <a:ext uri="{BEBA8EAE-BF5A-486C-A8C5-ECC9F3942E4B}">
                <a14:imgProps xmlns:a14="http://schemas.microsoft.com/office/drawing/2010/main">
                  <a14:imgLayer r:embed="rId8">
                    <a14:imgEffect>
                      <a14:backgroundRemoval t="10000" b="90000" l="10000" r="93846">
                        <a14:foregroundMark x1="90769" y1="81786" x2="90769" y2="81786"/>
                        <a14:foregroundMark x1="84231" y1="58571" x2="84231" y2="58571"/>
                        <a14:foregroundMark x1="81538" y1="39286" x2="81538" y2="39286"/>
                        <a14:foregroundMark x1="53462" y1="31786" x2="53462" y2="31786"/>
                        <a14:foregroundMark x1="40000" y1="31786" x2="40000" y2="31786"/>
                        <a14:foregroundMark x1="39231" y1="60357" x2="39231" y2="60357"/>
                        <a14:foregroundMark x1="50000" y1="83214" x2="50000" y2="83214"/>
                        <a14:foregroundMark x1="93846" y1="84643" x2="93846" y2="84643"/>
                      </a14:backgroundRemoval>
                    </a14:imgEffect>
                  </a14:imgLayer>
                </a14:imgProps>
              </a:ext>
              <a:ext uri="{28A0092B-C50C-407E-A947-70E740481C1C}">
                <a14:useLocalDpi xmlns:a14="http://schemas.microsoft.com/office/drawing/2010/main"/>
              </a:ext>
            </a:extLst>
          </a:blip>
          <a:srcRect/>
          <a:stretch>
            <a:fillRect/>
          </a:stretch>
        </p:blipFill>
        <p:spPr bwMode="auto">
          <a:xfrm rot="7521677">
            <a:off x="9644867" y="-505461"/>
            <a:ext cx="1599724" cy="1722780"/>
          </a:xfrm>
          <a:prstGeom prst="rect">
            <a:avLst/>
          </a:prstGeom>
          <a:noFill/>
          <a:effectLst>
            <a:outerShdw blurRad="50800" dist="38100" dir="13500000" algn="b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364DDEB8-BB27-248C-D061-4E4C90F0399F}"/>
              </a:ext>
            </a:extLst>
          </p:cNvPr>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6228184" y="1635647"/>
            <a:ext cx="2223839" cy="3108542"/>
          </a:xfrm>
          <a:prstGeom prst="rect">
            <a:avLst/>
          </a:prstGeom>
        </p:spPr>
      </p:pic>
    </p:spTree>
    <p:extLst>
      <p:ext uri="{BB962C8B-B14F-4D97-AF65-F5344CB8AC3E}">
        <p14:creationId xmlns:p14="http://schemas.microsoft.com/office/powerpoint/2010/main" val="17076829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79EC3868-BBC6-21DF-3D6A-1F7DB9C1A994}"/>
              </a:ext>
            </a:extLst>
          </p:cNvPr>
          <p:cNvSpPr txBox="1">
            <a:spLocks/>
          </p:cNvSpPr>
          <p:nvPr/>
        </p:nvSpPr>
        <p:spPr>
          <a:xfrm>
            <a:off x="536569" y="141336"/>
            <a:ext cx="2689512" cy="3919699"/>
          </a:xfrm>
          <a:prstGeom prst="rect">
            <a:avLst/>
          </a:prstGeom>
        </p:spPr>
        <p:txBody>
          <a:bodyPr vert="horz" lIns="91440" tIns="45720" rIns="91440" bIns="45720" rtlCol="0" anchor="ctr">
            <a:normAutofit fontScale="92500" lnSpcReduction="100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defTabSz="886968"/>
            <a:r>
              <a:rPr lang="en-US" sz="5238" b="1" dirty="0">
                <a:solidFill>
                  <a:srgbClr val="0070C0"/>
                </a:solidFill>
                <a:latin typeface="Arial Bold" panose="020B0704020202020204" pitchFamily="34" charset="0"/>
                <a:cs typeface="Arial Bold" panose="020B0704020202020204" pitchFamily="34" charset="0"/>
              </a:rPr>
              <a:t>How to contact school nurses</a:t>
            </a:r>
            <a:br>
              <a:rPr lang="en-US" sz="5238" b="1" dirty="0">
                <a:solidFill>
                  <a:srgbClr val="0070C0"/>
                </a:solidFill>
                <a:latin typeface="Arial Bold" panose="020B0704020202020204" pitchFamily="34" charset="0"/>
                <a:cs typeface="Arial Bold" panose="020B0704020202020204" pitchFamily="34" charset="0"/>
              </a:rPr>
            </a:br>
            <a:br>
              <a:rPr lang="en-US" sz="2000" b="1" dirty="0">
                <a:solidFill>
                  <a:srgbClr val="0070C0"/>
                </a:solidFill>
                <a:latin typeface="Arial Bold" panose="020B0704020202020204" pitchFamily="34" charset="0"/>
                <a:cs typeface="Arial Bold" panose="020B0704020202020204" pitchFamily="34" charset="0"/>
              </a:rPr>
            </a:br>
            <a:r>
              <a:rPr lang="en-US" sz="3000" b="1" dirty="0">
                <a:solidFill>
                  <a:srgbClr val="0070C0"/>
                </a:solidFill>
                <a:latin typeface="Arial Bold" panose="020B0704020202020204" pitchFamily="34" charset="0"/>
                <a:cs typeface="Arial Bold" panose="020B0704020202020204" pitchFamily="34" charset="0"/>
              </a:rPr>
              <a:t>0-19 Public Health Team</a:t>
            </a:r>
            <a:br>
              <a:rPr lang="en-US" sz="3000" b="1" dirty="0">
                <a:solidFill>
                  <a:srgbClr val="0070C0"/>
                </a:solidFill>
                <a:latin typeface="Arial Bold" panose="020B0704020202020204" pitchFamily="34" charset="0"/>
                <a:cs typeface="Arial Bold" panose="020B0704020202020204" pitchFamily="34" charset="0"/>
              </a:rPr>
            </a:br>
            <a:r>
              <a:rPr lang="en-US" sz="3000" b="1" dirty="0">
                <a:solidFill>
                  <a:srgbClr val="0070C0"/>
                </a:solidFill>
                <a:latin typeface="Arial Bold" panose="020B0704020202020204" pitchFamily="34" charset="0"/>
                <a:cs typeface="Arial Bold" panose="020B0704020202020204" pitchFamily="34" charset="0"/>
              </a:rPr>
              <a:t>01482 689689</a:t>
            </a:r>
          </a:p>
        </p:txBody>
      </p:sp>
      <p:pic>
        <p:nvPicPr>
          <p:cNvPr id="1026" name="Picture 2" descr="Number of children calling ChildLine about exam stress rises by 200 per cent">
            <a:extLst>
              <a:ext uri="{FF2B5EF4-FFF2-40B4-BE49-F238E27FC236}">
                <a16:creationId xmlns:a16="http://schemas.microsoft.com/office/drawing/2014/main" id="{8118F5DF-FE4D-1427-95B8-D85205B319F6}"/>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594032" y="1194556"/>
            <a:ext cx="5238408" cy="2754388"/>
          </a:xfrm>
          <a:prstGeom prst="rect">
            <a:avLst/>
          </a:prstGeom>
          <a:noFill/>
          <a:ln w="38100">
            <a:solidFill>
              <a:schemeClr val="bg1">
                <a:lumMod val="50000"/>
              </a:schemeClr>
            </a:solidFill>
          </a:ln>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8EAA74B7-CDEB-519E-E30A-CDB64E7A23BF}"/>
              </a:ext>
            </a:extLst>
          </p:cNvPr>
          <p:cNvSpPr txBox="1"/>
          <p:nvPr/>
        </p:nvSpPr>
        <p:spPr>
          <a:xfrm>
            <a:off x="3619209" y="465434"/>
            <a:ext cx="4430660" cy="477054"/>
          </a:xfrm>
          <a:prstGeom prst="rect">
            <a:avLst/>
          </a:prstGeom>
          <a:noFill/>
        </p:spPr>
        <p:txBody>
          <a:bodyPr wrap="square" rtlCol="0">
            <a:spAutoFit/>
          </a:bodyPr>
          <a:lstStyle/>
          <a:p>
            <a:r>
              <a:rPr lang="en-GB" sz="2500" dirty="0">
                <a:solidFill>
                  <a:schemeClr val="accent1"/>
                </a:solidFill>
                <a:latin typeface="Arial Bold" panose="020B0704020202020204" pitchFamily="34" charset="0"/>
                <a:cs typeface="Arial Bold" panose="020B0704020202020204" pitchFamily="34" charset="0"/>
              </a:rPr>
              <a:t>USEFUL CONTACTS:</a:t>
            </a:r>
          </a:p>
        </p:txBody>
      </p:sp>
    </p:spTree>
    <p:extLst>
      <p:ext uri="{BB962C8B-B14F-4D97-AF65-F5344CB8AC3E}">
        <p14:creationId xmlns:p14="http://schemas.microsoft.com/office/powerpoint/2010/main" val="37214320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BD08B-3202-A190-55DF-6FAA6D681C17}"/>
              </a:ext>
            </a:extLst>
          </p:cNvPr>
          <p:cNvSpPr>
            <a:spLocks noGrp="1"/>
          </p:cNvSpPr>
          <p:nvPr>
            <p:ph type="title"/>
          </p:nvPr>
        </p:nvSpPr>
        <p:spPr>
          <a:xfrm>
            <a:off x="23532" y="-236562"/>
            <a:ext cx="7886700" cy="994172"/>
          </a:xfrm>
        </p:spPr>
        <p:txBody>
          <a:bodyPr>
            <a:normAutofit/>
          </a:bodyPr>
          <a:lstStyle/>
          <a:p>
            <a:r>
              <a:rPr lang="en-GB" sz="2000" dirty="0">
                <a:solidFill>
                  <a:schemeClr val="accent1"/>
                </a:solidFill>
                <a:latin typeface="Arial Bold" panose="020B0704020202020204" pitchFamily="34" charset="0"/>
                <a:cs typeface="Arial Bold" panose="020B0704020202020204" pitchFamily="34" charset="0"/>
              </a:rPr>
              <a:t>References:</a:t>
            </a:r>
          </a:p>
        </p:txBody>
      </p:sp>
      <p:sp>
        <p:nvSpPr>
          <p:cNvPr id="3" name="Content Placeholder 2">
            <a:extLst>
              <a:ext uri="{FF2B5EF4-FFF2-40B4-BE49-F238E27FC236}">
                <a16:creationId xmlns:a16="http://schemas.microsoft.com/office/drawing/2014/main" id="{1048B7CD-E0CC-537B-8951-AEA7B15D88C0}"/>
              </a:ext>
            </a:extLst>
          </p:cNvPr>
          <p:cNvSpPr>
            <a:spLocks noGrp="1"/>
          </p:cNvSpPr>
          <p:nvPr>
            <p:ph idx="1"/>
          </p:nvPr>
        </p:nvSpPr>
        <p:spPr>
          <a:xfrm>
            <a:off x="755576" y="677167"/>
            <a:ext cx="7886700" cy="3789165"/>
          </a:xfrm>
        </p:spPr>
        <p:txBody>
          <a:bodyPr>
            <a:normAutofit fontScale="40000" lnSpcReduction="20000"/>
          </a:bodyPr>
          <a:lstStyle/>
          <a:p>
            <a:r>
              <a:rPr lang="en-GB" dirty="0">
                <a:latin typeface="Arial Bold" panose="020B0704020202020204" pitchFamily="34" charset="0"/>
                <a:cs typeface="Arial Bold" panose="020B0704020202020204" pitchFamily="34" charset="0"/>
              </a:rPr>
              <a:t>Body Talk (2023) </a:t>
            </a:r>
            <a:r>
              <a:rPr lang="en-GB" i="1" dirty="0">
                <a:latin typeface="Arial Bold" panose="020B0704020202020204" pitchFamily="34" charset="0"/>
                <a:cs typeface="Arial Bold" panose="020B0704020202020204" pitchFamily="34" charset="0"/>
              </a:rPr>
              <a:t>Feelings change. </a:t>
            </a:r>
            <a:r>
              <a:rPr lang="en-GB" dirty="0">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3"/>
              </a:rPr>
              <a:t>Feelings change | Body Talk</a:t>
            </a:r>
            <a:r>
              <a:rPr lang="en-GB" dirty="0">
                <a:latin typeface="Arial Bold" panose="020B0704020202020204" pitchFamily="34" charset="0"/>
                <a:cs typeface="Arial Bold" panose="020B0704020202020204" pitchFamily="34" charset="0"/>
              </a:rPr>
              <a:t>/ [Accessed 15/12/2023].</a:t>
            </a:r>
          </a:p>
          <a:p>
            <a:r>
              <a:rPr lang="en-GB" dirty="0" err="1">
                <a:latin typeface="Arial Bold" panose="020B0704020202020204" pitchFamily="34" charset="0"/>
                <a:cs typeface="Arial Bold" panose="020B0704020202020204" pitchFamily="34" charset="0"/>
              </a:rPr>
              <a:t>Bodyform</a:t>
            </a:r>
            <a:r>
              <a:rPr lang="en-GB" dirty="0">
                <a:latin typeface="Arial Bold" panose="020B0704020202020204" pitchFamily="34" charset="0"/>
                <a:cs typeface="Arial Bold" panose="020B0704020202020204" pitchFamily="34" charset="0"/>
              </a:rPr>
              <a:t> (2024) </a:t>
            </a:r>
            <a:r>
              <a:rPr lang="en-GB" i="1" dirty="0">
                <a:latin typeface="Arial Bold" panose="020B0704020202020204" pitchFamily="34" charset="0"/>
                <a:cs typeface="Arial Bold" panose="020B0704020202020204" pitchFamily="34" charset="0"/>
              </a:rPr>
              <a:t>Brain and emotions image. </a:t>
            </a:r>
            <a:r>
              <a:rPr lang="en-GB" dirty="0">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4"/>
              </a:rPr>
              <a:t>Teenage brain: dealing with emotional changes during puberty | </a:t>
            </a:r>
            <a:r>
              <a:rPr lang="en-GB" dirty="0" err="1">
                <a:latin typeface="Arial Bold" panose="020B0704020202020204" pitchFamily="34" charset="0"/>
                <a:cs typeface="Arial Bold" panose="020B0704020202020204" pitchFamily="34" charset="0"/>
                <a:hlinkClick r:id="rId4"/>
              </a:rPr>
              <a:t>Bodyform</a:t>
            </a:r>
            <a:r>
              <a:rPr lang="en-GB" dirty="0">
                <a:latin typeface="Arial Bold" panose="020B0704020202020204" pitchFamily="34" charset="0"/>
                <a:cs typeface="Arial Bold" panose="020B0704020202020204" pitchFamily="34" charset="0"/>
              </a:rPr>
              <a:t>/ [Accessed 03/01/2024]. </a:t>
            </a:r>
          </a:p>
          <a:p>
            <a:r>
              <a:rPr lang="en-GB" b="0" u="sng" dirty="0">
                <a:solidFill>
                  <a:schemeClr val="tx1"/>
                </a:solidFill>
                <a:latin typeface="Arial Bold" panose="020B0704020202020204" pitchFamily="34" charset="0"/>
                <a:cs typeface="Arial Bold" panose="020B0704020202020204" pitchFamily="34" charset="0"/>
                <a:hlinkClick r:id="rId5">
                  <a:extLst>
                    <a:ext uri="{A12FA001-AC4F-418D-AE19-62706E023703}">
                      <ahyp:hlinkClr xmlns:ahyp="http://schemas.microsoft.com/office/drawing/2018/hyperlinkcolor" val="tx"/>
                    </a:ext>
                  </a:extLst>
                </a:hlinkClick>
              </a:rPr>
              <a:t>Busy bodies (2020) </a:t>
            </a:r>
            <a:r>
              <a:rPr lang="en-GB" b="0" i="1" u="sng" dirty="0">
                <a:solidFill>
                  <a:schemeClr val="tx1"/>
                </a:solidFill>
                <a:latin typeface="Arial Bold" panose="020B0704020202020204" pitchFamily="34" charset="0"/>
                <a:cs typeface="Arial Bold" panose="020B0704020202020204" pitchFamily="34" charset="0"/>
                <a:hlinkClick r:id="rId5">
                  <a:extLst>
                    <a:ext uri="{A12FA001-AC4F-418D-AE19-62706E023703}">
                      <ahyp:hlinkClr xmlns:ahyp="http://schemas.microsoft.com/office/drawing/2018/hyperlinkcolor" val="tx"/>
                    </a:ext>
                  </a:extLst>
                </a:hlinkClick>
              </a:rPr>
              <a:t>What happens to girls. </a:t>
            </a:r>
            <a:r>
              <a:rPr lang="en-GB" b="0" i="0" u="sng" dirty="0">
                <a:solidFill>
                  <a:schemeClr val="tx1"/>
                </a:solidFill>
                <a:latin typeface="Arial Bold" panose="020B0704020202020204" pitchFamily="34" charset="0"/>
                <a:cs typeface="Arial Bold" panose="020B0704020202020204" pitchFamily="34" charset="0"/>
                <a:hlinkClick r:id="rId5">
                  <a:extLst>
                    <a:ext uri="{A12FA001-AC4F-418D-AE19-62706E023703}">
                      <ahyp:hlinkClr xmlns:ahyp="http://schemas.microsoft.com/office/drawing/2018/hyperlinkcolor" val="tx"/>
                    </a:ext>
                  </a:extLst>
                </a:hlinkClick>
              </a:rPr>
              <a:t>Available online: </a:t>
            </a:r>
            <a:r>
              <a:rPr lang="en-GB" dirty="0">
                <a:latin typeface="Arial Bold" panose="020B0704020202020204" pitchFamily="34" charset="0"/>
                <a:cs typeface="Arial Bold" panose="020B0704020202020204" pitchFamily="34" charset="0"/>
                <a:hlinkClick r:id="rId6"/>
              </a:rPr>
              <a:t>4. What happens to girls on Vimeo</a:t>
            </a:r>
            <a:r>
              <a:rPr lang="en-GB" dirty="0">
                <a:latin typeface="Arial Bold" panose="020B0704020202020204" pitchFamily="34" charset="0"/>
                <a:cs typeface="Arial Bold" panose="020B0704020202020204" pitchFamily="34" charset="0"/>
              </a:rPr>
              <a:t>/ [Accessed 25/07/2023].</a:t>
            </a:r>
          </a:p>
          <a:p>
            <a:r>
              <a:rPr lang="en-GB" dirty="0">
                <a:latin typeface="Arial Bold" panose="020B0704020202020204" pitchFamily="34" charset="0"/>
                <a:cs typeface="Arial Bold" panose="020B0704020202020204" pitchFamily="34" charset="0"/>
              </a:rPr>
              <a:t>Conran, K. M. (2020) </a:t>
            </a:r>
            <a:r>
              <a:rPr lang="en-GB" i="1" dirty="0">
                <a:latin typeface="Arial Bold" panose="020B0704020202020204" pitchFamily="34" charset="0"/>
                <a:cs typeface="Arial Bold" panose="020B0704020202020204" pitchFamily="34" charset="0"/>
              </a:rPr>
              <a:t>What can I do about acne. </a:t>
            </a:r>
            <a:r>
              <a:rPr lang="en-GB" dirty="0">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7"/>
              </a:rPr>
              <a:t>What Can I Do About Acne? (for Teens) - Nemours </a:t>
            </a:r>
            <a:r>
              <a:rPr lang="en-GB" dirty="0" err="1">
                <a:latin typeface="Arial Bold" panose="020B0704020202020204" pitchFamily="34" charset="0"/>
                <a:cs typeface="Arial Bold" panose="020B0704020202020204" pitchFamily="34" charset="0"/>
                <a:hlinkClick r:id="rId7"/>
              </a:rPr>
              <a:t>KidsHealth</a:t>
            </a:r>
            <a:r>
              <a:rPr lang="en-GB" dirty="0">
                <a:latin typeface="Arial Bold" panose="020B0704020202020204" pitchFamily="34" charset="0"/>
                <a:cs typeface="Arial Bold" panose="020B0704020202020204" pitchFamily="34" charset="0"/>
              </a:rPr>
              <a:t>/ [Accessed 02/01/2024]. </a:t>
            </a:r>
          </a:p>
          <a:p>
            <a:r>
              <a:rPr lang="en-GB" b="0" i="0" dirty="0">
                <a:solidFill>
                  <a:srgbClr val="1A1A1A"/>
                </a:solidFill>
                <a:effectLst/>
                <a:latin typeface="Arial Bold" panose="020B0704020202020204" pitchFamily="34" charset="0"/>
                <a:cs typeface="Arial Bold" panose="020B0704020202020204" pitchFamily="34" charset="0"/>
              </a:rPr>
              <a:t>Harrison, R. J . (2023) </a:t>
            </a:r>
            <a:r>
              <a:rPr lang="en-GB" b="0" i="1" dirty="0">
                <a:solidFill>
                  <a:srgbClr val="1A1A1A"/>
                </a:solidFill>
                <a:effectLst/>
                <a:latin typeface="Arial Bold" panose="020B0704020202020204" pitchFamily="34" charset="0"/>
                <a:cs typeface="Arial Bold" panose="020B0704020202020204" pitchFamily="34" charset="0"/>
              </a:rPr>
              <a:t>Human reproductive system </a:t>
            </a:r>
            <a:r>
              <a:rPr lang="en-GB" b="0" i="1" dirty="0" err="1">
                <a:solidFill>
                  <a:srgbClr val="1A1A1A"/>
                </a:solidFill>
                <a:effectLst/>
                <a:latin typeface="Arial Bold" panose="020B0704020202020204" pitchFamily="34" charset="0"/>
                <a:cs typeface="Arial Bold" panose="020B0704020202020204" pitchFamily="34" charset="0"/>
              </a:rPr>
              <a:t>Encyclopedia</a:t>
            </a:r>
            <a:r>
              <a:rPr lang="en-GB" b="0" i="1" dirty="0">
                <a:solidFill>
                  <a:srgbClr val="1A1A1A"/>
                </a:solidFill>
                <a:effectLst/>
                <a:latin typeface="Arial Bold" panose="020B0704020202020204" pitchFamily="34" charset="0"/>
                <a:cs typeface="Arial Bold" panose="020B0704020202020204" pitchFamily="34" charset="0"/>
              </a:rPr>
              <a:t> Britannica</a:t>
            </a:r>
            <a:r>
              <a:rPr lang="en-GB" b="0" i="0" dirty="0">
                <a:solidFill>
                  <a:srgbClr val="1A1A1A"/>
                </a:solidFill>
                <a:effectLst/>
                <a:latin typeface="Arial Bold" panose="020B0704020202020204" pitchFamily="34" charset="0"/>
                <a:cs typeface="Arial Bold" panose="020B0704020202020204" pitchFamily="34" charset="0"/>
              </a:rPr>
              <a:t>. Available online: https://www.britannica.com/science/human-reproductive-system/ [Accessed 14 June 2023].</a:t>
            </a:r>
            <a:endParaRPr lang="en-GB" dirty="0">
              <a:latin typeface="Arial Bold" panose="020B0704020202020204" pitchFamily="34" charset="0"/>
              <a:cs typeface="Arial Bold" panose="020B0704020202020204" pitchFamily="34" charset="0"/>
            </a:endParaRPr>
          </a:p>
          <a:p>
            <a:r>
              <a:rPr lang="en-GB" dirty="0">
                <a:latin typeface="Arial Bold" panose="020B0704020202020204" pitchFamily="34" charset="0"/>
                <a:cs typeface="Arial Bold" panose="020B0704020202020204" pitchFamily="34" charset="0"/>
              </a:rPr>
              <a:t>Health direct (2023) </a:t>
            </a:r>
            <a:r>
              <a:rPr lang="en-GB" i="1" dirty="0">
                <a:latin typeface="Arial Bold" panose="020B0704020202020204" pitchFamily="34" charset="0"/>
                <a:cs typeface="Arial Bold" panose="020B0704020202020204" pitchFamily="34" charset="0"/>
              </a:rPr>
              <a:t>Helping your child through puberty. </a:t>
            </a:r>
            <a:r>
              <a:rPr lang="en-GB" dirty="0">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8"/>
              </a:rPr>
              <a:t>Helping your child through puberty | </a:t>
            </a:r>
            <a:r>
              <a:rPr lang="en-GB" dirty="0" err="1">
                <a:latin typeface="Arial Bold" panose="020B0704020202020204" pitchFamily="34" charset="0"/>
                <a:cs typeface="Arial Bold" panose="020B0704020202020204" pitchFamily="34" charset="0"/>
                <a:hlinkClick r:id="rId8"/>
              </a:rPr>
              <a:t>healthdirect</a:t>
            </a:r>
            <a:r>
              <a:rPr lang="en-GB" dirty="0">
                <a:latin typeface="Arial Bold" panose="020B0704020202020204" pitchFamily="34" charset="0"/>
                <a:cs typeface="Arial Bold" panose="020B0704020202020204" pitchFamily="34" charset="0"/>
              </a:rPr>
              <a:t> [Accessed 03/01/2024]. </a:t>
            </a:r>
          </a:p>
          <a:p>
            <a:r>
              <a:rPr lang="en-GB" dirty="0">
                <a:latin typeface="Arial Bold" panose="020B0704020202020204" pitchFamily="34" charset="0"/>
                <a:cs typeface="Arial Bold" panose="020B0704020202020204" pitchFamily="34" charset="0"/>
              </a:rPr>
              <a:t>Healthline (2020) </a:t>
            </a:r>
            <a:r>
              <a:rPr lang="en-GB" i="1" dirty="0">
                <a:latin typeface="Arial Bold" panose="020B0704020202020204" pitchFamily="34" charset="0"/>
                <a:cs typeface="Arial Bold" panose="020B0704020202020204" pitchFamily="34" charset="0"/>
              </a:rPr>
              <a:t>Why armpit hair?. </a:t>
            </a:r>
            <a:r>
              <a:rPr lang="en-GB" dirty="0">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9"/>
              </a:rPr>
              <a:t>Why Do We Have Armpit Hair? And Other Body Hair Answers (healthline.com)</a:t>
            </a:r>
            <a:r>
              <a:rPr lang="en-GB" dirty="0">
                <a:latin typeface="Arial Bold" panose="020B0704020202020204" pitchFamily="34" charset="0"/>
                <a:cs typeface="Arial Bold" panose="020B0704020202020204" pitchFamily="34" charset="0"/>
              </a:rPr>
              <a:t>/ [Accessed 02/01/2024]. </a:t>
            </a:r>
          </a:p>
          <a:p>
            <a:r>
              <a:rPr lang="en-GB" b="0" i="0" dirty="0">
                <a:solidFill>
                  <a:srgbClr val="231F20"/>
                </a:solidFill>
                <a:effectLst/>
                <a:latin typeface="Arial Bold" panose="020B0704020202020204" pitchFamily="34" charset="0"/>
                <a:cs typeface="Arial Bold" panose="020B0704020202020204" pitchFamily="34" charset="0"/>
              </a:rPr>
              <a:t>Healthline. (2022) </a:t>
            </a:r>
            <a:r>
              <a:rPr lang="en-GB" b="0" i="1" dirty="0">
                <a:solidFill>
                  <a:srgbClr val="231F20"/>
                </a:solidFill>
                <a:effectLst/>
                <a:latin typeface="Arial Bold" panose="020B0704020202020204" pitchFamily="34" charset="0"/>
                <a:cs typeface="Arial Bold" panose="020B0704020202020204" pitchFamily="34" charset="0"/>
              </a:rPr>
              <a:t>Stages of puberty. </a:t>
            </a:r>
            <a:r>
              <a:rPr lang="en-GB" b="0" i="0" dirty="0">
                <a:solidFill>
                  <a:srgbClr val="231F20"/>
                </a:solidFill>
                <a:effectLst/>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10"/>
              </a:rPr>
              <a:t>Stages of Puberty: A Guide for Males and Females (healthline.com)</a:t>
            </a:r>
            <a:r>
              <a:rPr lang="en-GB" i="0" dirty="0">
                <a:latin typeface="Arial Bold" panose="020B0704020202020204" pitchFamily="34" charset="0"/>
                <a:cs typeface="Arial Bold" panose="020B0704020202020204" pitchFamily="34" charset="0"/>
              </a:rPr>
              <a:t>/ [Accessed 11/01/2024]. </a:t>
            </a:r>
            <a:endParaRPr lang="en-GB" dirty="0">
              <a:latin typeface="Arial Bold" panose="020B0704020202020204" pitchFamily="34" charset="0"/>
              <a:cs typeface="Arial Bold" panose="020B0704020202020204" pitchFamily="34" charset="0"/>
            </a:endParaRPr>
          </a:p>
          <a:p>
            <a:r>
              <a:rPr lang="en-GB" dirty="0">
                <a:latin typeface="Arial Bold" panose="020B0704020202020204" pitchFamily="34" charset="0"/>
                <a:cs typeface="Arial Bold" panose="020B0704020202020204" pitchFamily="34" charset="0"/>
              </a:rPr>
              <a:t>Healthline (2023) </a:t>
            </a:r>
            <a:r>
              <a:rPr lang="en-GB" i="1" dirty="0">
                <a:latin typeface="Arial Bold" panose="020B0704020202020204" pitchFamily="34" charset="0"/>
                <a:cs typeface="Arial Bold" panose="020B0704020202020204" pitchFamily="34" charset="0"/>
              </a:rPr>
              <a:t>What to expect when your breasts grow. </a:t>
            </a:r>
            <a:r>
              <a:rPr lang="en-GB" dirty="0">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11"/>
              </a:rPr>
              <a:t>What to Expect When Your Breasts Grow (healthline.com)</a:t>
            </a:r>
            <a:r>
              <a:rPr lang="en-GB" dirty="0">
                <a:latin typeface="Arial Bold" panose="020B0704020202020204" pitchFamily="34" charset="0"/>
                <a:cs typeface="Arial Bold" panose="020B0704020202020204" pitchFamily="34" charset="0"/>
              </a:rPr>
              <a:t>/ [Accessed 02/01/2024]. </a:t>
            </a:r>
          </a:p>
          <a:p>
            <a:r>
              <a:rPr lang="en-GB" dirty="0">
                <a:latin typeface="Arial Bold" panose="020B0704020202020204" pitchFamily="34" charset="0"/>
                <a:cs typeface="Arial Bold" panose="020B0704020202020204" pitchFamily="34" charset="0"/>
              </a:rPr>
              <a:t>Health for Teens (2023) </a:t>
            </a:r>
            <a:r>
              <a:rPr lang="en-GB" i="1" dirty="0">
                <a:latin typeface="Arial Bold" panose="020B0704020202020204" pitchFamily="34" charset="0"/>
                <a:cs typeface="Arial Bold" panose="020B0704020202020204" pitchFamily="34" charset="0"/>
              </a:rPr>
              <a:t>The law and consenting to sex: Just the facts. </a:t>
            </a:r>
            <a:r>
              <a:rPr lang="en-GB" dirty="0">
                <a:latin typeface="Arial Bold" panose="020B0704020202020204" pitchFamily="34" charset="0"/>
                <a:cs typeface="Arial Bold" panose="020B0704020202020204" pitchFamily="34" charset="0"/>
              </a:rPr>
              <a:t>Available online: </a:t>
            </a:r>
            <a:r>
              <a:rPr lang="en-GB" dirty="0">
                <a:hlinkClick r:id="rId12"/>
              </a:rPr>
              <a:t>The Law And Consenting To Sex: Just The Facts | Health For Teens</a:t>
            </a:r>
            <a:r>
              <a:rPr lang="en-GB" dirty="0"/>
              <a:t>/ [Accessed 30/01/2024. </a:t>
            </a:r>
            <a:endParaRPr lang="en-GB" dirty="0">
              <a:latin typeface="Arial Bold" panose="020B0704020202020204" pitchFamily="34" charset="0"/>
              <a:cs typeface="Arial Bold" panose="020B0704020202020204" pitchFamily="34" charset="0"/>
            </a:endParaRPr>
          </a:p>
          <a:p>
            <a:r>
              <a:rPr lang="en-GB" dirty="0" err="1">
                <a:latin typeface="Arial Bold" panose="020B0704020202020204" pitchFamily="34" charset="0"/>
                <a:cs typeface="Arial Bold" panose="020B0704020202020204" pitchFamily="34" charset="0"/>
              </a:rPr>
              <a:t>Kanotyanski</a:t>
            </a:r>
            <a:r>
              <a:rPr lang="en-GB" dirty="0">
                <a:latin typeface="Arial Bold" panose="020B0704020202020204" pitchFamily="34" charset="0"/>
                <a:cs typeface="Arial Bold" panose="020B0704020202020204" pitchFamily="34" charset="0"/>
              </a:rPr>
              <a:t>, K. E. &amp; Somerville, L. H. (2021) </a:t>
            </a:r>
            <a:r>
              <a:rPr lang="en-GB" i="1" dirty="0">
                <a:latin typeface="Arial Bold" panose="020B0704020202020204" pitchFamily="34" charset="0"/>
                <a:cs typeface="Arial Bold" panose="020B0704020202020204" pitchFamily="34" charset="0"/>
              </a:rPr>
              <a:t>Puberty: Your brain on hormones</a:t>
            </a:r>
            <a:r>
              <a:rPr lang="en-GB" dirty="0">
                <a:latin typeface="Arial Bold" panose="020B0704020202020204" pitchFamily="34" charset="0"/>
                <a:cs typeface="Arial Bold" panose="020B0704020202020204" pitchFamily="34" charset="0"/>
              </a:rPr>
              <a:t>. Available online: </a:t>
            </a:r>
            <a:r>
              <a:rPr lang="en-GB" dirty="0">
                <a:latin typeface="Arial Bold" panose="020B0704020202020204" pitchFamily="34" charset="0"/>
                <a:cs typeface="Arial Bold" panose="020B0704020202020204" pitchFamily="34" charset="0"/>
                <a:hlinkClick r:id="rId13"/>
              </a:rPr>
              <a:t>Puberty: Your Brain on Hormones · Frontiers for Young Minds (frontiersin.org)</a:t>
            </a:r>
            <a:r>
              <a:rPr lang="en-GB" dirty="0">
                <a:latin typeface="Arial Bold" panose="020B0704020202020204" pitchFamily="34" charset="0"/>
                <a:cs typeface="Arial Bold" panose="020B0704020202020204" pitchFamily="34" charset="0"/>
              </a:rPr>
              <a:t>/ [Accessed 02/01/2024].</a:t>
            </a:r>
          </a:p>
          <a:p>
            <a:r>
              <a:rPr lang="en-GB" dirty="0">
                <a:latin typeface="Arial Bold" panose="020B0704020202020204" pitchFamily="34" charset="0"/>
                <a:cs typeface="Arial Bold" panose="020B0704020202020204" pitchFamily="34" charset="0"/>
              </a:rPr>
              <a:t>Kids Health (2015) </a:t>
            </a:r>
            <a:r>
              <a:rPr lang="en-GB" i="1" dirty="0">
                <a:latin typeface="Arial Bold" panose="020B0704020202020204" pitchFamily="34" charset="0"/>
                <a:cs typeface="Arial Bold" panose="020B0704020202020204" pitchFamily="34" charset="0"/>
              </a:rPr>
              <a:t>When will I start developing?. </a:t>
            </a:r>
            <a:r>
              <a:rPr lang="en-GB" dirty="0">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14"/>
              </a:rPr>
              <a:t>When Will I Start Developing? (for Teens) - Nemours </a:t>
            </a:r>
            <a:r>
              <a:rPr lang="en-GB" dirty="0" err="1">
                <a:latin typeface="Arial Bold" panose="020B0704020202020204" pitchFamily="34" charset="0"/>
                <a:cs typeface="Arial Bold" panose="020B0704020202020204" pitchFamily="34" charset="0"/>
                <a:hlinkClick r:id="rId14"/>
              </a:rPr>
              <a:t>KidsHealth</a:t>
            </a:r>
            <a:r>
              <a:rPr lang="en-GB" dirty="0">
                <a:latin typeface="Arial Bold" panose="020B0704020202020204" pitchFamily="34" charset="0"/>
                <a:cs typeface="Arial Bold" panose="020B0704020202020204" pitchFamily="34" charset="0"/>
              </a:rPr>
              <a:t>/ [Accessed 02/01/2024]. </a:t>
            </a:r>
          </a:p>
          <a:p>
            <a:r>
              <a:rPr lang="en-GB" dirty="0">
                <a:latin typeface="Arial Bold" panose="020B0704020202020204" pitchFamily="34" charset="0"/>
                <a:cs typeface="Arial Bold" panose="020B0704020202020204" pitchFamily="34" charset="0"/>
              </a:rPr>
              <a:t>Kids Health (2018) </a:t>
            </a:r>
            <a:r>
              <a:rPr lang="en-GB" i="1" dirty="0">
                <a:latin typeface="Arial Bold" panose="020B0704020202020204" pitchFamily="34" charset="0"/>
                <a:cs typeface="Arial Bold" panose="020B0704020202020204" pitchFamily="34" charset="0"/>
              </a:rPr>
              <a:t>Vaginal discharge: what’s normal, what’s not. </a:t>
            </a:r>
            <a:r>
              <a:rPr lang="en-GB" dirty="0">
                <a:latin typeface="Arial Bold" panose="020B0704020202020204" pitchFamily="34" charset="0"/>
                <a:cs typeface="Arial Bold" panose="020B0704020202020204" pitchFamily="34" charset="0"/>
              </a:rPr>
              <a:t>Available online: </a:t>
            </a:r>
            <a:r>
              <a:rPr lang="en-GB" dirty="0">
                <a:hlinkClick r:id="rId15"/>
              </a:rPr>
              <a:t>Vaginal Discharge: What's Normal, What's Not (for Teens) - Nemours </a:t>
            </a:r>
            <a:r>
              <a:rPr lang="en-GB" dirty="0" err="1">
                <a:hlinkClick r:id="rId15"/>
              </a:rPr>
              <a:t>KidsHealth</a:t>
            </a:r>
            <a:r>
              <a:rPr lang="en-GB" dirty="0"/>
              <a:t> [Accessed 30/01/2024]. </a:t>
            </a:r>
            <a:endParaRPr lang="en-GB" dirty="0">
              <a:latin typeface="Arial Bold" panose="020B0704020202020204" pitchFamily="34" charset="0"/>
              <a:cs typeface="Arial Bold" panose="020B0704020202020204" pitchFamily="34" charset="0"/>
            </a:endParaRPr>
          </a:p>
          <a:p>
            <a:r>
              <a:rPr lang="en-GB" dirty="0">
                <a:latin typeface="Arial Bold" panose="020B0704020202020204" pitchFamily="34" charset="0"/>
                <a:cs typeface="Arial Bold" panose="020B0704020202020204" pitchFamily="34" charset="0"/>
              </a:rPr>
              <a:t>Kids Health (2019) </a:t>
            </a:r>
            <a:r>
              <a:rPr lang="en-GB" i="1" dirty="0">
                <a:latin typeface="Arial Bold" panose="020B0704020202020204" pitchFamily="34" charset="0"/>
                <a:cs typeface="Arial Bold" panose="020B0704020202020204" pitchFamily="34" charset="0"/>
              </a:rPr>
              <a:t>Growth and you 13-18 year old. </a:t>
            </a:r>
            <a:r>
              <a:rPr lang="en-GB" dirty="0">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16"/>
              </a:rPr>
              <a:t>Growth and Your 13- to 18-Year-Old (for Parents) - Nemours </a:t>
            </a:r>
            <a:r>
              <a:rPr lang="en-GB" dirty="0" err="1">
                <a:latin typeface="Arial Bold" panose="020B0704020202020204" pitchFamily="34" charset="0"/>
                <a:cs typeface="Arial Bold" panose="020B0704020202020204" pitchFamily="34" charset="0"/>
                <a:hlinkClick r:id="rId16"/>
              </a:rPr>
              <a:t>KidsHealth</a:t>
            </a:r>
            <a:r>
              <a:rPr lang="en-GB" dirty="0">
                <a:latin typeface="Arial Bold" panose="020B0704020202020204" pitchFamily="34" charset="0"/>
                <a:cs typeface="Arial Bold" panose="020B0704020202020204" pitchFamily="34" charset="0"/>
              </a:rPr>
              <a:t>/ [Accessed 02/01/2024]. </a:t>
            </a:r>
          </a:p>
          <a:p>
            <a:r>
              <a:rPr lang="en-GB" b="0" i="0" dirty="0">
                <a:solidFill>
                  <a:srgbClr val="373A41"/>
                </a:solidFill>
                <a:effectLst/>
                <a:latin typeface="Arial Bold" panose="020B0704020202020204" pitchFamily="34" charset="0"/>
                <a:cs typeface="Arial Bold" panose="020B0704020202020204" pitchFamily="34" charset="0"/>
              </a:rPr>
              <a:t>Kids Health. (2023) </a:t>
            </a:r>
            <a:r>
              <a:rPr lang="en-GB" b="0" i="1" dirty="0">
                <a:solidFill>
                  <a:srgbClr val="373A41"/>
                </a:solidFill>
                <a:effectLst/>
                <a:latin typeface="Arial Bold" panose="020B0704020202020204" pitchFamily="34" charset="0"/>
                <a:cs typeface="Arial Bold" panose="020B0704020202020204" pitchFamily="34" charset="0"/>
              </a:rPr>
              <a:t>Can using tampons be painful? </a:t>
            </a:r>
            <a:r>
              <a:rPr lang="en-GB" b="0" i="0" dirty="0">
                <a:solidFill>
                  <a:srgbClr val="373A41"/>
                </a:solidFill>
                <a:effectLst/>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17"/>
              </a:rPr>
              <a:t>Can Using Tampons Be Painful? (for Kids) - Nemours </a:t>
            </a:r>
            <a:r>
              <a:rPr lang="en-GB" dirty="0" err="1">
                <a:latin typeface="Arial Bold" panose="020B0704020202020204" pitchFamily="34" charset="0"/>
                <a:cs typeface="Arial Bold" panose="020B0704020202020204" pitchFamily="34" charset="0"/>
                <a:hlinkClick r:id="rId17"/>
              </a:rPr>
              <a:t>KidsHealth</a:t>
            </a:r>
            <a:r>
              <a:rPr lang="en-GB" dirty="0">
                <a:latin typeface="Arial Bold" panose="020B0704020202020204" pitchFamily="34" charset="0"/>
                <a:cs typeface="Arial Bold" panose="020B0704020202020204" pitchFamily="34" charset="0"/>
              </a:rPr>
              <a:t>/ [Accessed 12/01/2024]. </a:t>
            </a:r>
          </a:p>
          <a:p>
            <a:r>
              <a:rPr lang="en-GB" b="0" i="0" dirty="0">
                <a:solidFill>
                  <a:srgbClr val="413D3D"/>
                </a:solidFill>
                <a:effectLst/>
                <a:latin typeface="Arial Bold" panose="020B0704020202020204" pitchFamily="34" charset="0"/>
                <a:cs typeface="Arial Bold" panose="020B0704020202020204" pitchFamily="34" charset="0"/>
              </a:rPr>
              <a:t>Kids Health (2023) </a:t>
            </a:r>
            <a:r>
              <a:rPr lang="en-GB" b="0" i="1" dirty="0">
                <a:solidFill>
                  <a:srgbClr val="413D3D"/>
                </a:solidFill>
                <a:effectLst/>
                <a:latin typeface="Arial Bold" panose="020B0704020202020204" pitchFamily="34" charset="0"/>
                <a:cs typeface="Arial Bold" panose="020B0704020202020204" pitchFamily="34" charset="0"/>
              </a:rPr>
              <a:t>Everything you wanted to know about puberty (for teens</a:t>
            </a:r>
            <a:r>
              <a:rPr lang="en-GB" b="0" i="0" dirty="0">
                <a:solidFill>
                  <a:srgbClr val="413D3D"/>
                </a:solidFill>
                <a:effectLst/>
                <a:latin typeface="Arial Bold" panose="020B0704020202020204" pitchFamily="34" charset="0"/>
                <a:cs typeface="Arial Bold" panose="020B0704020202020204" pitchFamily="34" charset="0"/>
              </a:rPr>
              <a:t>). Available online: </a:t>
            </a:r>
            <a:r>
              <a:rPr lang="en-GB" dirty="0">
                <a:latin typeface="Arial Bold" panose="020B0704020202020204" pitchFamily="34" charset="0"/>
                <a:cs typeface="Arial Bold" panose="020B0704020202020204" pitchFamily="34" charset="0"/>
                <a:hlinkClick r:id="rId18"/>
              </a:rPr>
              <a:t>Puberty Basics (for Teens) - Nemours </a:t>
            </a:r>
            <a:r>
              <a:rPr lang="en-GB" dirty="0" err="1">
                <a:latin typeface="Arial Bold" panose="020B0704020202020204" pitchFamily="34" charset="0"/>
                <a:cs typeface="Arial Bold" panose="020B0704020202020204" pitchFamily="34" charset="0"/>
                <a:hlinkClick r:id="rId18"/>
              </a:rPr>
              <a:t>KidsHealth</a:t>
            </a:r>
            <a:r>
              <a:rPr lang="en-GB" dirty="0">
                <a:latin typeface="Arial Bold" panose="020B0704020202020204" pitchFamily="34" charset="0"/>
                <a:cs typeface="Arial Bold" panose="020B0704020202020204" pitchFamily="34" charset="0"/>
              </a:rPr>
              <a:t>/ [Accessed 03/01/2023].</a:t>
            </a:r>
            <a:endParaRPr lang="en-GB" b="0" i="0" dirty="0">
              <a:solidFill>
                <a:srgbClr val="413D3D"/>
              </a:solidFill>
              <a:effectLst/>
              <a:latin typeface="Arial Bold" panose="020B0704020202020204" pitchFamily="34" charset="0"/>
              <a:cs typeface="Arial Bold" panose="020B0704020202020204" pitchFamily="34" charset="0"/>
            </a:endParaRPr>
          </a:p>
        </p:txBody>
      </p:sp>
    </p:spTree>
    <p:extLst>
      <p:ext uri="{BB962C8B-B14F-4D97-AF65-F5344CB8AC3E}">
        <p14:creationId xmlns:p14="http://schemas.microsoft.com/office/powerpoint/2010/main" val="171424531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BD08B-3202-A190-55DF-6FAA6D681C17}"/>
              </a:ext>
            </a:extLst>
          </p:cNvPr>
          <p:cNvSpPr>
            <a:spLocks noGrp="1"/>
          </p:cNvSpPr>
          <p:nvPr>
            <p:ph type="title"/>
          </p:nvPr>
        </p:nvSpPr>
        <p:spPr>
          <a:xfrm>
            <a:off x="23532" y="-236562"/>
            <a:ext cx="7886700" cy="994172"/>
          </a:xfrm>
        </p:spPr>
        <p:txBody>
          <a:bodyPr>
            <a:normAutofit/>
          </a:bodyPr>
          <a:lstStyle/>
          <a:p>
            <a:r>
              <a:rPr lang="en-GB" sz="2000" dirty="0">
                <a:solidFill>
                  <a:schemeClr val="accent1"/>
                </a:solidFill>
                <a:latin typeface="Arial Bold" panose="020B0704020202020204" pitchFamily="34" charset="0"/>
                <a:cs typeface="Arial Bold" panose="020B0704020202020204" pitchFamily="34" charset="0"/>
              </a:rPr>
              <a:t>References:</a:t>
            </a:r>
          </a:p>
        </p:txBody>
      </p:sp>
      <p:sp>
        <p:nvSpPr>
          <p:cNvPr id="3" name="Content Placeholder 2">
            <a:extLst>
              <a:ext uri="{FF2B5EF4-FFF2-40B4-BE49-F238E27FC236}">
                <a16:creationId xmlns:a16="http://schemas.microsoft.com/office/drawing/2014/main" id="{1048B7CD-E0CC-537B-8951-AEA7B15D88C0}"/>
              </a:ext>
            </a:extLst>
          </p:cNvPr>
          <p:cNvSpPr>
            <a:spLocks noGrp="1"/>
          </p:cNvSpPr>
          <p:nvPr>
            <p:ph idx="1"/>
          </p:nvPr>
        </p:nvSpPr>
        <p:spPr>
          <a:xfrm>
            <a:off x="755576" y="757610"/>
            <a:ext cx="7886700" cy="3515073"/>
          </a:xfrm>
        </p:spPr>
        <p:txBody>
          <a:bodyPr>
            <a:normAutofit fontScale="32500" lnSpcReduction="20000"/>
          </a:bodyPr>
          <a:lstStyle/>
          <a:p>
            <a:r>
              <a:rPr lang="en-GB" b="0" i="0" dirty="0">
                <a:solidFill>
                  <a:srgbClr val="373737"/>
                </a:solidFill>
                <a:effectLst/>
                <a:latin typeface="Arial Bold" panose="020B0704020202020204" pitchFamily="34" charset="0"/>
                <a:cs typeface="Arial Bold" panose="020B0704020202020204" pitchFamily="34" charset="0"/>
              </a:rPr>
              <a:t>Mental Health Foundation (2021) </a:t>
            </a:r>
            <a:r>
              <a:rPr lang="en-GB" b="0" i="1" dirty="0">
                <a:solidFill>
                  <a:srgbClr val="373737"/>
                </a:solidFill>
                <a:effectLst/>
                <a:latin typeface="Arial Bold" panose="020B0704020202020204" pitchFamily="34" charset="0"/>
                <a:cs typeface="Arial Bold" panose="020B0704020202020204" pitchFamily="34" charset="0"/>
              </a:rPr>
              <a:t>Physical activity and mental health. </a:t>
            </a:r>
            <a:r>
              <a:rPr lang="en-GB" b="0" i="0" dirty="0">
                <a:solidFill>
                  <a:srgbClr val="373737"/>
                </a:solidFill>
                <a:effectLst/>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3"/>
              </a:rPr>
              <a:t>Physical activity and mental health | Mental Health Foundation</a:t>
            </a:r>
            <a:r>
              <a:rPr lang="en-GB" b="0" i="0" dirty="0">
                <a:solidFill>
                  <a:srgbClr val="373737"/>
                </a:solidFill>
                <a:effectLst/>
                <a:latin typeface="Arial Bold" panose="020B0704020202020204" pitchFamily="34" charset="0"/>
                <a:cs typeface="Arial Bold" panose="020B0704020202020204" pitchFamily="34" charset="0"/>
              </a:rPr>
              <a:t>/ [Accessed 03/01/2024]. </a:t>
            </a:r>
          </a:p>
          <a:p>
            <a:r>
              <a:rPr lang="en-GB" u="none" dirty="0">
                <a:solidFill>
                  <a:schemeClr val="tx1"/>
                </a:solidFill>
                <a:latin typeface="Arial Bold" panose="020B0704020202020204" pitchFamily="34" charset="0"/>
                <a:cs typeface="Arial Bold" panose="020B0704020202020204" pitchFamily="34" charset="0"/>
                <a:hlinkClick r:id="rId4">
                  <a:extLst>
                    <a:ext uri="{A12FA001-AC4F-418D-AE19-62706E023703}">
                      <ahyp:hlinkClr xmlns:ahyp="http://schemas.microsoft.com/office/drawing/2018/hyperlinkcolor" val="tx"/>
                    </a:ext>
                  </a:extLst>
                </a:hlinkClick>
              </a:rPr>
              <a:t>Nationwide Children’s (2021) </a:t>
            </a:r>
            <a:r>
              <a:rPr lang="en-GB" i="1" u="none" dirty="0">
                <a:solidFill>
                  <a:schemeClr val="tx1"/>
                </a:solidFill>
                <a:latin typeface="Arial Bold" panose="020B0704020202020204" pitchFamily="34" charset="0"/>
                <a:cs typeface="Arial Bold" panose="020B0704020202020204" pitchFamily="34" charset="0"/>
                <a:hlinkClick r:id="rId4">
                  <a:extLst>
                    <a:ext uri="{A12FA001-AC4F-418D-AE19-62706E023703}">
                      <ahyp:hlinkClr xmlns:ahyp="http://schemas.microsoft.com/office/drawing/2018/hyperlinkcolor" val="tx"/>
                    </a:ext>
                  </a:extLst>
                </a:hlinkClick>
              </a:rPr>
              <a:t>Period products: What Teens Need to Know. </a:t>
            </a:r>
            <a:r>
              <a:rPr lang="en-GB" i="0" u="none" dirty="0">
                <a:solidFill>
                  <a:schemeClr val="tx1"/>
                </a:solidFill>
                <a:latin typeface="Arial Bold" panose="020B0704020202020204" pitchFamily="34" charset="0"/>
                <a:cs typeface="Arial Bold" panose="020B0704020202020204" pitchFamily="34" charset="0"/>
                <a:hlinkClick r:id="rId4">
                  <a:extLst>
                    <a:ext uri="{A12FA001-AC4F-418D-AE19-62706E023703}">
                      <ahyp:hlinkClr xmlns:ahyp="http://schemas.microsoft.com/office/drawing/2018/hyperlinkcolor" val="tx"/>
                    </a:ext>
                  </a:extLst>
                </a:hlinkClick>
              </a:rPr>
              <a:t>Available online: </a:t>
            </a:r>
            <a:r>
              <a:rPr lang="en-GB" dirty="0">
                <a:latin typeface="Arial Bold" panose="020B0704020202020204" pitchFamily="34" charset="0"/>
                <a:cs typeface="Arial Bold" panose="020B0704020202020204" pitchFamily="34" charset="0"/>
                <a:hlinkClick r:id="rId4"/>
              </a:rPr>
              <a:t>Period Products: What Teens Need to Know (nationwidechildrens.org)</a:t>
            </a:r>
            <a:r>
              <a:rPr lang="en-GB" dirty="0">
                <a:latin typeface="Arial Bold" panose="020B0704020202020204" pitchFamily="34" charset="0"/>
                <a:cs typeface="Arial Bold" panose="020B0704020202020204" pitchFamily="34" charset="0"/>
              </a:rPr>
              <a:t> [Accessed 04/03/2024]. </a:t>
            </a:r>
            <a:endParaRPr lang="en-GB" b="0" i="0" dirty="0">
              <a:solidFill>
                <a:srgbClr val="373737"/>
              </a:solidFill>
              <a:effectLst/>
              <a:latin typeface="Arial Bold" panose="020B0704020202020204" pitchFamily="34" charset="0"/>
              <a:cs typeface="Arial Bold" panose="020B0704020202020204" pitchFamily="34" charset="0"/>
            </a:endParaRPr>
          </a:p>
          <a:p>
            <a:r>
              <a:rPr lang="en-GB" b="0" i="0" dirty="0">
                <a:solidFill>
                  <a:srgbClr val="040C28"/>
                </a:solidFill>
                <a:effectLst/>
                <a:latin typeface="Arial Bold" panose="020B0704020202020204" pitchFamily="34" charset="0"/>
                <a:cs typeface="Arial Bold" panose="020B0704020202020204" pitchFamily="34" charset="0"/>
              </a:rPr>
              <a:t>National Institutes of Health (2022) </a:t>
            </a:r>
            <a:r>
              <a:rPr lang="en-GB" b="0" i="1" dirty="0">
                <a:solidFill>
                  <a:srgbClr val="040C28"/>
                </a:solidFill>
                <a:effectLst/>
                <a:latin typeface="Arial Bold" panose="020B0704020202020204" pitchFamily="34" charset="0"/>
                <a:cs typeface="Arial Bold" panose="020B0704020202020204" pitchFamily="34" charset="0"/>
              </a:rPr>
              <a:t>Sleep deprivation and deficiency. </a:t>
            </a:r>
            <a:r>
              <a:rPr lang="en-GB" b="0" i="0" dirty="0">
                <a:solidFill>
                  <a:srgbClr val="040C28"/>
                </a:solidFill>
                <a:effectLst/>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5"/>
              </a:rPr>
              <a:t>Sleep Deprivation and Deficiency - How Sleep Affects Your Health | NHLBI, NIH</a:t>
            </a:r>
            <a:r>
              <a:rPr lang="en-GB" dirty="0">
                <a:latin typeface="Arial Bold" panose="020B0704020202020204" pitchFamily="34" charset="0"/>
                <a:cs typeface="Arial Bold" panose="020B0704020202020204" pitchFamily="34" charset="0"/>
              </a:rPr>
              <a:t>/ [Accessed 03/01/2024]. </a:t>
            </a:r>
          </a:p>
          <a:p>
            <a:r>
              <a:rPr lang="en-GB" b="0" i="0" dirty="0">
                <a:solidFill>
                  <a:srgbClr val="212B32"/>
                </a:solidFill>
                <a:effectLst/>
                <a:latin typeface="Arial Bold" panose="020B0704020202020204" pitchFamily="34" charset="0"/>
                <a:cs typeface="Arial Bold" panose="020B0704020202020204" pitchFamily="34" charset="0"/>
              </a:rPr>
              <a:t>NHS Conditions (2021) </a:t>
            </a:r>
            <a:r>
              <a:rPr lang="en-GB" b="0" i="1" dirty="0">
                <a:solidFill>
                  <a:srgbClr val="212B32"/>
                </a:solidFill>
                <a:effectLst/>
                <a:latin typeface="Arial Bold" panose="020B0704020202020204" pitchFamily="34" charset="0"/>
                <a:cs typeface="Arial Bold" panose="020B0704020202020204" pitchFamily="34" charset="0"/>
              </a:rPr>
              <a:t>Undescended testicles. </a:t>
            </a:r>
            <a:r>
              <a:rPr lang="en-GB" b="0" dirty="0">
                <a:solidFill>
                  <a:srgbClr val="212B32"/>
                </a:solidFill>
                <a:effectLst/>
                <a:latin typeface="Arial Bold" panose="020B0704020202020204" pitchFamily="34" charset="0"/>
                <a:cs typeface="Arial Bold" panose="020B0704020202020204" pitchFamily="34" charset="0"/>
              </a:rPr>
              <a:t>Available online: </a:t>
            </a:r>
            <a:r>
              <a:rPr lang="en-GB" dirty="0">
                <a:hlinkClick r:id="rId6"/>
              </a:rPr>
              <a:t>Undescended testicles - NHS (</a:t>
            </a:r>
            <a:r>
              <a:rPr lang="en-GB" dirty="0">
                <a:hlinkClick r:id="rId7"/>
              </a:rPr>
              <a:t>www.nhs.uk)/</a:t>
            </a:r>
            <a:r>
              <a:rPr lang="en-GB" dirty="0"/>
              <a:t> [Accessed 30/01/2024]. </a:t>
            </a:r>
            <a:endParaRPr lang="en-GB" b="0" i="0" dirty="0">
              <a:solidFill>
                <a:srgbClr val="212B32"/>
              </a:solidFill>
              <a:effectLst/>
              <a:latin typeface="Arial Bold" panose="020B0704020202020204" pitchFamily="34" charset="0"/>
              <a:cs typeface="Arial Bold" panose="020B0704020202020204" pitchFamily="34" charset="0"/>
            </a:endParaRPr>
          </a:p>
          <a:p>
            <a:pPr algn="l">
              <a:buFont typeface="Arial" panose="020B0604020202020204" pitchFamily="34" charset="0"/>
              <a:buChar char="•"/>
            </a:pPr>
            <a:r>
              <a:rPr lang="en-GB" b="0" i="0" dirty="0">
                <a:solidFill>
                  <a:srgbClr val="212B32"/>
                </a:solidFill>
                <a:effectLst/>
                <a:latin typeface="Arial Bold" panose="020B0704020202020204" pitchFamily="34" charset="0"/>
                <a:cs typeface="Arial Bold" panose="020B0704020202020204" pitchFamily="34" charset="0"/>
              </a:rPr>
              <a:t>NHS Conditions (2022) </a:t>
            </a:r>
            <a:r>
              <a:rPr lang="en-GB" b="0" i="1" dirty="0">
                <a:solidFill>
                  <a:srgbClr val="212B32"/>
                </a:solidFill>
                <a:effectLst/>
                <a:latin typeface="Arial Bold" panose="020B0704020202020204" pitchFamily="34" charset="0"/>
                <a:cs typeface="Arial Bold" panose="020B0704020202020204" pitchFamily="34" charset="0"/>
              </a:rPr>
              <a:t>Tight foreskin (phimosis). </a:t>
            </a:r>
            <a:r>
              <a:rPr lang="en-GB" b="0" i="0" dirty="0">
                <a:solidFill>
                  <a:srgbClr val="212B32"/>
                </a:solidFill>
                <a:effectLst/>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8"/>
              </a:rPr>
              <a:t>Tight foreskin (phimosis) - NHS (www.nhs.uk)</a:t>
            </a:r>
            <a:r>
              <a:rPr lang="en-GB" dirty="0">
                <a:latin typeface="Arial Bold" panose="020B0704020202020204" pitchFamily="34" charset="0"/>
                <a:cs typeface="Arial Bold" panose="020B0704020202020204" pitchFamily="34" charset="0"/>
              </a:rPr>
              <a:t>/ [Accessed 04/01/2024]. </a:t>
            </a:r>
          </a:p>
          <a:p>
            <a:r>
              <a:rPr lang="en-GB" dirty="0">
                <a:latin typeface="Arial Bold" panose="020B0704020202020204" pitchFamily="34" charset="0"/>
                <a:cs typeface="Arial Bold" panose="020B0704020202020204" pitchFamily="34" charset="0"/>
              </a:rPr>
              <a:t>NHS Conditions (2022) </a:t>
            </a:r>
            <a:r>
              <a:rPr lang="en-GB" i="1" dirty="0">
                <a:latin typeface="Arial Bold" panose="020B0704020202020204" pitchFamily="34" charset="0"/>
                <a:cs typeface="Arial Bold" panose="020B0704020202020204" pitchFamily="34" charset="0"/>
              </a:rPr>
              <a:t>Periods. </a:t>
            </a:r>
            <a:r>
              <a:rPr lang="en-GB" dirty="0">
                <a:latin typeface="Arial Bold" panose="020B0704020202020204" pitchFamily="34" charset="0"/>
                <a:cs typeface="Arial Bold" panose="020B0704020202020204" pitchFamily="34" charset="0"/>
              </a:rPr>
              <a:t>Available online: </a:t>
            </a:r>
          </a:p>
          <a:p>
            <a:r>
              <a:rPr lang="en-GB" b="0" i="0" u="sng" dirty="0">
                <a:solidFill>
                  <a:srgbClr val="212B32"/>
                </a:solidFill>
                <a:effectLst/>
                <a:latin typeface="Arial Bold" panose="020B0704020202020204" pitchFamily="34" charset="0"/>
                <a:cs typeface="Arial Bold" panose="020B0704020202020204" pitchFamily="34" charset="0"/>
              </a:rPr>
              <a:t>NHS. (2023) </a:t>
            </a:r>
            <a:r>
              <a:rPr lang="en-GB" b="0" i="1" u="sng" dirty="0">
                <a:solidFill>
                  <a:srgbClr val="212B32"/>
                </a:solidFill>
                <a:effectLst/>
                <a:latin typeface="Arial Bold" panose="020B0704020202020204" pitchFamily="34" charset="0"/>
                <a:cs typeface="Arial Bold" panose="020B0704020202020204" pitchFamily="34" charset="0"/>
              </a:rPr>
              <a:t>Period problems. </a:t>
            </a:r>
            <a:r>
              <a:rPr lang="en-GB" b="0" i="0" u="sng" dirty="0">
                <a:solidFill>
                  <a:srgbClr val="212B32"/>
                </a:solidFill>
                <a:effectLst/>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9"/>
              </a:rPr>
              <a:t>Period problems - NHS (www.nhs.uk)</a:t>
            </a:r>
            <a:r>
              <a:rPr lang="en-GB" b="0" i="0" u="sng" dirty="0">
                <a:solidFill>
                  <a:srgbClr val="212B32"/>
                </a:solidFill>
                <a:effectLst/>
                <a:latin typeface="Arial Bold" panose="020B0704020202020204" pitchFamily="34" charset="0"/>
                <a:cs typeface="Arial Bold" panose="020B0704020202020204" pitchFamily="34" charset="0"/>
              </a:rPr>
              <a:t>/ [Accessed 12/01/2024]. </a:t>
            </a:r>
          </a:p>
          <a:p>
            <a:r>
              <a:rPr lang="en-GB" dirty="0">
                <a:solidFill>
                  <a:srgbClr val="212B32"/>
                </a:solidFill>
                <a:latin typeface="Arial Bold" panose="020B0704020202020204" pitchFamily="34" charset="0"/>
                <a:cs typeface="Arial Bold" panose="020B0704020202020204" pitchFamily="34" charset="0"/>
              </a:rPr>
              <a:t>NHS (2024) </a:t>
            </a:r>
            <a:r>
              <a:rPr lang="en-GB" i="1" dirty="0">
                <a:solidFill>
                  <a:srgbClr val="212B32"/>
                </a:solidFill>
                <a:latin typeface="Arial Bold" panose="020B0704020202020204" pitchFamily="34" charset="0"/>
                <a:cs typeface="Arial Bold" panose="020B0704020202020204" pitchFamily="34" charset="0"/>
              </a:rPr>
              <a:t>Pregnancy week by week. </a:t>
            </a:r>
            <a:r>
              <a:rPr lang="en-GB" dirty="0">
                <a:solidFill>
                  <a:srgbClr val="212B32"/>
                </a:solidFill>
                <a:latin typeface="Arial Bold" panose="020B0704020202020204" pitchFamily="34" charset="0"/>
                <a:cs typeface="Arial Bold" panose="020B0704020202020204" pitchFamily="34" charset="0"/>
              </a:rPr>
              <a:t>Available online: </a:t>
            </a:r>
            <a:r>
              <a:rPr lang="en-GB" dirty="0">
                <a:hlinkClick r:id="rId10"/>
              </a:rPr>
              <a:t>Week-by-week guide to pregnancy - Start for Life - NHS (</a:t>
            </a:r>
            <a:r>
              <a:rPr lang="en-GB" dirty="0">
                <a:hlinkClick r:id="rId7"/>
              </a:rPr>
              <a:t>www.nhs.uk)/</a:t>
            </a:r>
            <a:r>
              <a:rPr lang="en-GB" dirty="0"/>
              <a:t> [Accessed 01/02/2024]. </a:t>
            </a:r>
            <a:endParaRPr lang="en-GB" dirty="0">
              <a:latin typeface="Arial Bold" panose="020B0704020202020204" pitchFamily="34" charset="0"/>
              <a:cs typeface="Arial Bold" panose="020B0704020202020204" pitchFamily="34" charset="0"/>
            </a:endParaRPr>
          </a:p>
          <a:p>
            <a:r>
              <a:rPr lang="en-GB" b="0" i="0" dirty="0">
                <a:solidFill>
                  <a:srgbClr val="212B32"/>
                </a:solidFill>
                <a:effectLst/>
                <a:latin typeface="Arial Bold" panose="020B0704020202020204" pitchFamily="34" charset="0"/>
                <a:cs typeface="Arial Bold" panose="020B0704020202020204" pitchFamily="34" charset="0"/>
              </a:rPr>
              <a:t>NHS Conditions (2023) </a:t>
            </a:r>
            <a:r>
              <a:rPr lang="en-GB" b="0" i="1" dirty="0">
                <a:solidFill>
                  <a:srgbClr val="212B32"/>
                </a:solidFill>
                <a:effectLst/>
                <a:latin typeface="Arial Bold" panose="020B0704020202020204" pitchFamily="34" charset="0"/>
                <a:cs typeface="Arial Bold" panose="020B0704020202020204" pitchFamily="34" charset="0"/>
              </a:rPr>
              <a:t>Starting your periods. </a:t>
            </a:r>
            <a:r>
              <a:rPr lang="en-GB" b="0" i="0" dirty="0">
                <a:solidFill>
                  <a:srgbClr val="212B32"/>
                </a:solidFill>
                <a:effectLst/>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11"/>
              </a:rPr>
              <a:t>Starting your periods - NHS (www.nhs.uk)</a:t>
            </a:r>
            <a:r>
              <a:rPr lang="en-GB" i="0" dirty="0">
                <a:latin typeface="Arial Bold" panose="020B0704020202020204" pitchFamily="34" charset="0"/>
                <a:cs typeface="Arial Bold" panose="020B0704020202020204" pitchFamily="34" charset="0"/>
              </a:rPr>
              <a:t>/ [Accessed 03/02/2024]. </a:t>
            </a:r>
            <a:endParaRPr lang="en-GB" b="1" dirty="0">
              <a:latin typeface="Arial Bold" panose="020B0704020202020204" pitchFamily="34" charset="0"/>
              <a:cs typeface="Arial Bold" panose="020B0704020202020204" pitchFamily="34" charset="0"/>
            </a:endParaRPr>
          </a:p>
          <a:p>
            <a:r>
              <a:rPr lang="en-GB" dirty="0">
                <a:latin typeface="Arial Bold" panose="020B0704020202020204" pitchFamily="34" charset="0"/>
                <a:cs typeface="Arial Bold" panose="020B0704020202020204" pitchFamily="34" charset="0"/>
              </a:rPr>
              <a:t>Planet Puberty. </a:t>
            </a:r>
            <a:r>
              <a:rPr lang="en-GB" i="1" dirty="0">
                <a:latin typeface="Arial Bold" panose="020B0704020202020204" pitchFamily="34" charset="0"/>
                <a:cs typeface="Arial Bold" panose="020B0704020202020204" pitchFamily="34" charset="0"/>
              </a:rPr>
              <a:t>Managing adolescent mood swings. </a:t>
            </a:r>
            <a:r>
              <a:rPr lang="en-GB" dirty="0">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12"/>
              </a:rPr>
              <a:t>Managing adolescent mood swings - Planet Puberty</a:t>
            </a:r>
            <a:r>
              <a:rPr lang="en-GB" dirty="0">
                <a:latin typeface="Arial Bold" panose="020B0704020202020204" pitchFamily="34" charset="0"/>
                <a:cs typeface="Arial Bold" panose="020B0704020202020204" pitchFamily="34" charset="0"/>
              </a:rPr>
              <a:t>/ [Accessed 02/01/2024]. </a:t>
            </a:r>
          </a:p>
          <a:p>
            <a:r>
              <a:rPr lang="en-GB" dirty="0">
                <a:latin typeface="Arial Bold" panose="020B0704020202020204" pitchFamily="34" charset="0"/>
                <a:cs typeface="Arial Bold" panose="020B0704020202020204" pitchFamily="34" charset="0"/>
              </a:rPr>
              <a:t>Raising children (2021) </a:t>
            </a:r>
            <a:r>
              <a:rPr lang="en-GB" i="1" dirty="0">
                <a:latin typeface="Arial Bold" panose="020B0704020202020204" pitchFamily="34" charset="0"/>
                <a:cs typeface="Arial Bold" panose="020B0704020202020204" pitchFamily="34" charset="0"/>
              </a:rPr>
              <a:t>Brain development in pre-teens and teenagers. </a:t>
            </a:r>
            <a:r>
              <a:rPr lang="en-GB" dirty="0">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13"/>
              </a:rPr>
              <a:t>Teenage brain development | Raising Children Network</a:t>
            </a:r>
            <a:r>
              <a:rPr lang="en-GB" dirty="0">
                <a:latin typeface="Arial Bold" panose="020B0704020202020204" pitchFamily="34" charset="0"/>
                <a:cs typeface="Arial Bold" panose="020B0704020202020204" pitchFamily="34" charset="0"/>
              </a:rPr>
              <a:t>/ [Accessed 03/01/2024]. </a:t>
            </a:r>
          </a:p>
          <a:p>
            <a:r>
              <a:rPr lang="en-GB" dirty="0">
                <a:latin typeface="Arial Bold" panose="020B0704020202020204" pitchFamily="34" charset="0"/>
                <a:cs typeface="Arial Bold" panose="020B0704020202020204" pitchFamily="34" charset="0"/>
              </a:rPr>
              <a:t>Raising Children (2022) </a:t>
            </a:r>
            <a:r>
              <a:rPr lang="en-GB" i="1" dirty="0">
                <a:latin typeface="Arial Bold" panose="020B0704020202020204" pitchFamily="34" charset="0"/>
                <a:cs typeface="Arial Bold" panose="020B0704020202020204" pitchFamily="34" charset="0"/>
              </a:rPr>
              <a:t>Fraternal and Identical twins. </a:t>
            </a:r>
            <a:r>
              <a:rPr lang="en-GB" dirty="0">
                <a:latin typeface="Arial Bold" panose="020B0704020202020204" pitchFamily="34" charset="0"/>
                <a:cs typeface="Arial Bold" panose="020B0704020202020204" pitchFamily="34" charset="0"/>
              </a:rPr>
              <a:t>Available online: </a:t>
            </a:r>
            <a:r>
              <a:rPr lang="en-GB" dirty="0">
                <a:hlinkClick r:id="rId14"/>
              </a:rPr>
              <a:t>Fraternal twins &amp; identical twins | Raising Children Network</a:t>
            </a:r>
            <a:r>
              <a:rPr lang="en-GB" dirty="0">
                <a:latin typeface="Arial Bold" panose="020B0704020202020204" pitchFamily="34" charset="0"/>
                <a:cs typeface="Arial Bold" panose="020B0704020202020204" pitchFamily="34" charset="0"/>
              </a:rPr>
              <a:t>/ [Accessed 01/02/2024]. </a:t>
            </a:r>
          </a:p>
          <a:p>
            <a:r>
              <a:rPr lang="en-GB" dirty="0">
                <a:latin typeface="Arial Bold" panose="020B0704020202020204" pitchFamily="34" charset="0"/>
                <a:cs typeface="Arial Bold" panose="020B0704020202020204" pitchFamily="34" charset="0"/>
              </a:rPr>
              <a:t>St </a:t>
            </a:r>
            <a:r>
              <a:rPr lang="en-GB" dirty="0" err="1">
                <a:latin typeface="Arial Bold" panose="020B0704020202020204" pitchFamily="34" charset="0"/>
                <a:cs typeface="Arial Bold" panose="020B0704020202020204" pitchFamily="34" charset="0"/>
              </a:rPr>
              <a:t>Lukes</a:t>
            </a:r>
            <a:r>
              <a:rPr lang="en-GB" dirty="0">
                <a:latin typeface="Arial Bold" panose="020B0704020202020204" pitchFamily="34" charset="0"/>
                <a:cs typeface="Arial Bold" panose="020B0704020202020204" pitchFamily="34" charset="0"/>
              </a:rPr>
              <a:t> (2024) </a:t>
            </a:r>
            <a:r>
              <a:rPr lang="en-GB" i="1" dirty="0">
                <a:latin typeface="Arial Bold" panose="020B0704020202020204" pitchFamily="34" charset="0"/>
                <a:cs typeface="Arial Bold" panose="020B0704020202020204" pitchFamily="34" charset="0"/>
              </a:rPr>
              <a:t>Puberty. </a:t>
            </a:r>
            <a:r>
              <a:rPr lang="en-GB" dirty="0">
                <a:latin typeface="Arial Bold" panose="020B0704020202020204" pitchFamily="34" charset="0"/>
                <a:cs typeface="Arial Bold" panose="020B0704020202020204" pitchFamily="34" charset="0"/>
              </a:rPr>
              <a:t>Available online: </a:t>
            </a:r>
            <a:r>
              <a:rPr lang="en-GB" dirty="0">
                <a:hlinkClick r:id="rId15"/>
              </a:rPr>
              <a:t>Puberty: Normal Growth and Development in Girls | Saint Luke's Health System (saintlukeskc.org)</a:t>
            </a:r>
            <a:r>
              <a:rPr lang="en-GB" dirty="0">
                <a:latin typeface="Arial Bold" panose="020B0704020202020204" pitchFamily="34" charset="0"/>
                <a:cs typeface="Arial Bold" panose="020B0704020202020204" pitchFamily="34" charset="0"/>
              </a:rPr>
              <a:t> [Accessed 07/02/2024]. </a:t>
            </a:r>
          </a:p>
          <a:p>
            <a:r>
              <a:rPr lang="en-GB" b="0" i="0" dirty="0">
                <a:solidFill>
                  <a:srgbClr val="444444"/>
                </a:solidFill>
                <a:effectLst/>
                <a:latin typeface="Arial Bold" panose="020B0704020202020204" pitchFamily="34" charset="0"/>
                <a:cs typeface="Arial Bold" panose="020B0704020202020204" pitchFamily="34" charset="0"/>
              </a:rPr>
              <a:t>Sutter Health (2023) </a:t>
            </a:r>
            <a:r>
              <a:rPr lang="en-GB" b="0" i="1" dirty="0">
                <a:solidFill>
                  <a:srgbClr val="444444"/>
                </a:solidFill>
                <a:effectLst/>
                <a:latin typeface="Arial Bold" panose="020B0704020202020204" pitchFamily="34" charset="0"/>
                <a:cs typeface="Arial Bold" panose="020B0704020202020204" pitchFamily="34" charset="0"/>
              </a:rPr>
              <a:t>Eating well for mental health. </a:t>
            </a:r>
            <a:r>
              <a:rPr lang="en-GB" b="0" i="0" dirty="0">
                <a:solidFill>
                  <a:srgbClr val="444444"/>
                </a:solidFill>
                <a:effectLst/>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16"/>
              </a:rPr>
              <a:t>Eating Well for Mental Health | Sutter Health</a:t>
            </a:r>
            <a:r>
              <a:rPr lang="en-GB" dirty="0">
                <a:latin typeface="Arial Bold" panose="020B0704020202020204" pitchFamily="34" charset="0"/>
                <a:cs typeface="Arial Bold" panose="020B0704020202020204" pitchFamily="34" charset="0"/>
              </a:rPr>
              <a:t>/ [Accessed 03/01/2024]. </a:t>
            </a:r>
          </a:p>
          <a:p>
            <a:r>
              <a:rPr lang="en-GB" b="0" i="0" dirty="0">
                <a:solidFill>
                  <a:srgbClr val="373A41"/>
                </a:solidFill>
                <a:effectLst/>
                <a:latin typeface="Arial Bold" panose="020B0704020202020204" pitchFamily="34" charset="0"/>
                <a:cs typeface="Arial Bold" panose="020B0704020202020204" pitchFamily="34" charset="0"/>
              </a:rPr>
              <a:t>Teens Health. (2017) </a:t>
            </a:r>
            <a:r>
              <a:rPr lang="en-GB" b="0" i="1" dirty="0">
                <a:solidFill>
                  <a:srgbClr val="373A41"/>
                </a:solidFill>
                <a:effectLst/>
                <a:latin typeface="Arial Bold" panose="020B0704020202020204" pitchFamily="34" charset="0"/>
                <a:cs typeface="Arial Bold" panose="020B0704020202020204" pitchFamily="34" charset="0"/>
              </a:rPr>
              <a:t>Is it normal to get erections? </a:t>
            </a:r>
            <a:r>
              <a:rPr lang="en-GB" b="0" i="0" dirty="0">
                <a:solidFill>
                  <a:srgbClr val="373A41"/>
                </a:solidFill>
                <a:effectLst/>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17"/>
              </a:rPr>
              <a:t>Is It Normal to Get Erections? (for Teens) - Nemours </a:t>
            </a:r>
            <a:r>
              <a:rPr lang="en-GB" dirty="0" err="1">
                <a:latin typeface="Arial Bold" panose="020B0704020202020204" pitchFamily="34" charset="0"/>
                <a:cs typeface="Arial Bold" panose="020B0704020202020204" pitchFamily="34" charset="0"/>
                <a:hlinkClick r:id="rId17"/>
              </a:rPr>
              <a:t>KidsHealth</a:t>
            </a:r>
            <a:r>
              <a:rPr lang="en-GB" dirty="0">
                <a:latin typeface="Arial Bold" panose="020B0704020202020204" pitchFamily="34" charset="0"/>
                <a:cs typeface="Arial Bold" panose="020B0704020202020204" pitchFamily="34" charset="0"/>
              </a:rPr>
              <a:t>/ [Accessed 12/01/2024]. </a:t>
            </a:r>
          </a:p>
          <a:p>
            <a:r>
              <a:rPr lang="en-GB" dirty="0">
                <a:latin typeface="Arial Bold" panose="020B0704020202020204" pitchFamily="34" charset="0"/>
                <a:cs typeface="Arial Bold" panose="020B0704020202020204" pitchFamily="34" charset="0"/>
              </a:rPr>
              <a:t>The Exciting Teacher (2021) </a:t>
            </a:r>
            <a:r>
              <a:rPr lang="en-GB" i="1" dirty="0">
                <a:latin typeface="Arial Bold" panose="020B0704020202020204" pitchFamily="34" charset="0"/>
                <a:cs typeface="Arial Bold" panose="020B0704020202020204" pitchFamily="34" charset="0"/>
              </a:rPr>
              <a:t>My coping skills toolbox. </a:t>
            </a:r>
            <a:r>
              <a:rPr lang="en-GB" i="0" dirty="0">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18"/>
              </a:rPr>
              <a:t>My Coping Skills Toolbox – Exciting Teacher – Member's Club</a:t>
            </a:r>
            <a:r>
              <a:rPr lang="en-GB" i="0" dirty="0">
                <a:latin typeface="Arial Bold" panose="020B0704020202020204" pitchFamily="34" charset="0"/>
                <a:cs typeface="Arial Bold" panose="020B0704020202020204" pitchFamily="34" charset="0"/>
              </a:rPr>
              <a:t>/ [Accessed 03/01/2024]. </a:t>
            </a:r>
            <a:endParaRPr lang="en-GB" dirty="0">
              <a:latin typeface="Arial Bold" panose="020B0704020202020204" pitchFamily="34" charset="0"/>
              <a:cs typeface="Arial Bold" panose="020B0704020202020204" pitchFamily="34" charset="0"/>
            </a:endParaRPr>
          </a:p>
          <a:p>
            <a:r>
              <a:rPr lang="en-GB" b="0" i="0" dirty="0">
                <a:solidFill>
                  <a:srgbClr val="333333"/>
                </a:solidFill>
                <a:effectLst/>
                <a:latin typeface="Arial Bold" panose="020B0704020202020204" pitchFamily="34" charset="0"/>
                <a:cs typeface="Arial Bold" panose="020B0704020202020204" pitchFamily="34" charset="0"/>
              </a:rPr>
              <a:t>Twinkl (2023) </a:t>
            </a:r>
            <a:r>
              <a:rPr lang="en-GB" b="0" i="1" dirty="0">
                <a:solidFill>
                  <a:srgbClr val="333333"/>
                </a:solidFill>
                <a:effectLst/>
                <a:latin typeface="Arial Bold" panose="020B0704020202020204" pitchFamily="34" charset="0"/>
                <a:cs typeface="Arial Bold" panose="020B0704020202020204" pitchFamily="34" charset="0"/>
              </a:rPr>
              <a:t>Why is personal hygiene important during puberty?. </a:t>
            </a:r>
            <a:r>
              <a:rPr lang="en-GB" b="0" i="0" dirty="0">
                <a:solidFill>
                  <a:srgbClr val="333333"/>
                </a:solidFill>
                <a:effectLst/>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19"/>
              </a:rPr>
              <a:t>Why is personal hygiene important during puberty? - Twinkl Homework Help</a:t>
            </a:r>
            <a:r>
              <a:rPr lang="en-GB" dirty="0">
                <a:latin typeface="Arial Bold" panose="020B0704020202020204" pitchFamily="34" charset="0"/>
                <a:cs typeface="Arial Bold" panose="020B0704020202020204" pitchFamily="34" charset="0"/>
              </a:rPr>
              <a:t>/ </a:t>
            </a:r>
            <a:r>
              <a:rPr lang="en-GB" b="0" i="0" dirty="0">
                <a:solidFill>
                  <a:srgbClr val="333333"/>
                </a:solidFill>
                <a:effectLst/>
                <a:latin typeface="Arial Bold" panose="020B0704020202020204" pitchFamily="34" charset="0"/>
                <a:cs typeface="Arial Bold" panose="020B0704020202020204" pitchFamily="34" charset="0"/>
              </a:rPr>
              <a:t>[Accessed 11/07/2023].</a:t>
            </a:r>
            <a:endParaRPr lang="en-GB" dirty="0">
              <a:latin typeface="Arial Bold" panose="020B0704020202020204" pitchFamily="34" charset="0"/>
              <a:cs typeface="Arial Bold" panose="020B0704020202020204" pitchFamily="34" charset="0"/>
            </a:endParaRPr>
          </a:p>
          <a:p>
            <a:r>
              <a:rPr lang="en-GB" dirty="0">
                <a:latin typeface="Arial Bold" panose="020B0704020202020204" pitchFamily="34" charset="0"/>
                <a:cs typeface="Arial Bold" panose="020B0704020202020204" pitchFamily="34" charset="0"/>
              </a:rPr>
              <a:t>You and your hormones (2014) </a:t>
            </a:r>
            <a:r>
              <a:rPr lang="en-GB" i="1" dirty="0">
                <a:latin typeface="Arial Bold" panose="020B0704020202020204" pitchFamily="34" charset="0"/>
                <a:cs typeface="Arial Bold" panose="020B0704020202020204" pitchFamily="34" charset="0"/>
              </a:rPr>
              <a:t>Growth and Height. </a:t>
            </a:r>
            <a:r>
              <a:rPr lang="en-GB" dirty="0">
                <a:latin typeface="Arial Bold" panose="020B0704020202020204" pitchFamily="34" charset="0"/>
                <a:cs typeface="Arial Bold" panose="020B0704020202020204" pitchFamily="34" charset="0"/>
              </a:rPr>
              <a:t>Available online: </a:t>
            </a:r>
            <a:r>
              <a:rPr lang="en-GB" dirty="0">
                <a:latin typeface="Arial Bold" panose="020B0704020202020204" pitchFamily="34" charset="0"/>
                <a:cs typeface="Arial Bold" panose="020B0704020202020204" pitchFamily="34" charset="0"/>
                <a:hlinkClick r:id="rId20"/>
              </a:rPr>
              <a:t>Growth and height | You and Your Hormones from the Society for Endocrinology</a:t>
            </a:r>
            <a:r>
              <a:rPr lang="en-GB" dirty="0">
                <a:latin typeface="Arial Bold" panose="020B0704020202020204" pitchFamily="34" charset="0"/>
                <a:cs typeface="Arial Bold" panose="020B0704020202020204" pitchFamily="34" charset="0"/>
              </a:rPr>
              <a:t>/ [Accessed 02/01/2024]. </a:t>
            </a:r>
          </a:p>
        </p:txBody>
      </p:sp>
    </p:spTree>
    <p:extLst>
      <p:ext uri="{BB962C8B-B14F-4D97-AF65-F5344CB8AC3E}">
        <p14:creationId xmlns:p14="http://schemas.microsoft.com/office/powerpoint/2010/main" val="29431208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Custom 3">
      <a:dk1>
        <a:sysClr val="windowText" lastClr="000000"/>
      </a:dk1>
      <a:lt1>
        <a:srgbClr val="DEEBF6"/>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37c354b2-85b0-47f5-b222-07b48d774ee3}" enabled="0" method="" siteId="{37c354b2-85b0-47f5-b222-07b48d774ee3}" removed="1"/>
</clbl:labelList>
</file>

<file path=docProps/app.xml><?xml version="1.0" encoding="utf-8"?>
<Properties xmlns="http://schemas.openxmlformats.org/officeDocument/2006/extended-properties" xmlns:vt="http://schemas.openxmlformats.org/officeDocument/2006/docPropsVTypes">
  <Template>Office Theme 2013 - 2022</Template>
  <TotalTime>110766</TotalTime>
  <Words>7222</Words>
  <Application>Microsoft Office PowerPoint</Application>
  <PresentationFormat>On-screen Show (16:9)</PresentationFormat>
  <Paragraphs>604</Paragraphs>
  <Slides>29</Slides>
  <Notes>28</Notes>
  <HiddenSlides>0</HiddenSlides>
  <MMClips>1</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29</vt:i4>
      </vt:variant>
    </vt:vector>
  </HeadingPairs>
  <TitlesOfParts>
    <vt:vector size="46" baseType="lpstr">
      <vt:lpstr>Amasis MT Pro Black</vt:lpstr>
      <vt:lpstr>Arial</vt:lpstr>
      <vt:lpstr>Arial </vt:lpstr>
      <vt:lpstr>Arial Bold</vt:lpstr>
      <vt:lpstr>Calibri</vt:lpstr>
      <vt:lpstr>Calibri Light</vt:lpstr>
      <vt:lpstr>Courier New</vt:lpstr>
      <vt:lpstr>Frutiger W01</vt:lpstr>
      <vt:lpstr>Google Sans</vt:lpstr>
      <vt:lpstr>Montserrat</vt:lpstr>
      <vt:lpstr>MuseoSans</vt:lpstr>
      <vt:lpstr>Open Sans</vt:lpstr>
      <vt:lpstr>Proxima Nova</vt:lpstr>
      <vt:lpstr>robotobold</vt:lpstr>
      <vt:lpstr>robotoregular</vt:lpstr>
      <vt:lpstr>soleil</vt:lpstr>
      <vt:lpstr>Office Theme</vt:lpstr>
      <vt:lpstr>PowerPoint Presentation</vt:lpstr>
      <vt:lpstr>PowerPoint Presentation</vt:lpstr>
      <vt:lpstr>PowerPoint Presentation</vt:lpstr>
      <vt:lpstr>PowerPoint Presentation</vt:lpstr>
      <vt:lpstr>PowerPoint Presentation</vt:lpstr>
      <vt:lpstr>Puberty for Boys</vt:lpstr>
      <vt:lpstr>PowerPoint Presentation</vt:lpstr>
      <vt:lpstr>Puberty for Boys</vt:lpstr>
      <vt:lpstr>PowerPoint Presentation</vt:lpstr>
      <vt:lpstr>PowerPoint Presentation</vt:lpstr>
      <vt:lpstr>Puberty for Girls</vt:lpstr>
      <vt:lpstr>PowerPoint Presentation</vt:lpstr>
      <vt:lpstr>Period Products</vt:lpstr>
      <vt:lpstr>Why is Personal Hygiene Important?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Sex &amp; how babies are made quiz:</vt:lpstr>
      <vt:lpstr>PowerPoint Presentation</vt:lpstr>
      <vt:lpstr>PowerPoint Presentation</vt:lpstr>
      <vt:lpstr>Moving to Secondary School</vt:lpstr>
      <vt:lpstr>PowerPoint Presentation</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Miss Jones</cp:lastModifiedBy>
  <cp:revision>147</cp:revision>
  <cp:lastPrinted>2023-05-09T13:42:08Z</cp:lastPrinted>
  <dcterms:created xsi:type="dcterms:W3CDTF">2021-01-12T12:23:18Z</dcterms:created>
  <dcterms:modified xsi:type="dcterms:W3CDTF">2026-06-23T08:57:21Z</dcterms:modified>
</cp:coreProperties>
</file>